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Lst>
  <p:sldSz cx="7556500" cy="10693400"/>
  <p:notesSz cx="6807200" cy="9939338"/>
  <p:embeddedFontLst>
    <p:embeddedFont>
      <p:font typeface="メイリオ" panose="020B0604030504040204" pitchFamily="50" charset="-128"/>
      <p:regular r:id="rId3"/>
      <p:bold r:id="rId4"/>
      <p:italic r:id="rId5"/>
      <p:boldItalic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2" autoAdjust="0"/>
  </p:normalViewPr>
  <p:slideViewPr>
    <p:cSldViewPr>
      <p:cViewPr varScale="1">
        <p:scale>
          <a:sx n="48" d="100"/>
          <a:sy n="48" d="100"/>
        </p:scale>
        <p:origin x="272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F7"/>
        </a:solidFill>
        <a:effectLst/>
      </p:bgPr>
    </p:bg>
    <p:spTree>
      <p:nvGrpSpPr>
        <p:cNvPr id="1" name="">
          <a:extLst>
            <a:ext uri="{FF2B5EF4-FFF2-40B4-BE49-F238E27FC236}">
              <a16:creationId xmlns:a16="http://schemas.microsoft.com/office/drawing/2014/main" id="{ABB7C601-F7D5-B34C-44C0-096EF83013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67DBA3-3529-652A-FAF1-E31437AEEC9B}"/>
              </a:ext>
            </a:extLst>
          </p:cNvPr>
          <p:cNvGrpSpPr/>
          <p:nvPr/>
        </p:nvGrpSpPr>
        <p:grpSpPr>
          <a:xfrm>
            <a:off x="-371031" y="8258379"/>
            <a:ext cx="8245782" cy="2953262"/>
            <a:chOff x="0" y="0"/>
            <a:chExt cx="2955102" cy="1058382"/>
          </a:xfrm>
        </p:grpSpPr>
        <p:sp>
          <p:nvSpPr>
            <p:cNvPr id="3" name="Freeform 3">
              <a:extLst>
                <a:ext uri="{FF2B5EF4-FFF2-40B4-BE49-F238E27FC236}">
                  <a16:creationId xmlns:a16="http://schemas.microsoft.com/office/drawing/2014/main" id="{C62CD65C-4677-5EEE-7984-4C30AAB1E4A6}"/>
                </a:ext>
              </a:extLst>
            </p:cNvPr>
            <p:cNvSpPr/>
            <p:nvPr/>
          </p:nvSpPr>
          <p:spPr>
            <a:xfrm>
              <a:off x="0" y="0"/>
              <a:ext cx="2955102" cy="1058382"/>
            </a:xfrm>
            <a:custGeom>
              <a:avLst/>
              <a:gdLst/>
              <a:ahLst/>
              <a:cxnLst/>
              <a:rect l="l" t="t" r="r" b="b"/>
              <a:pathLst>
                <a:path w="2955102" h="1058382">
                  <a:moveTo>
                    <a:pt x="0" y="0"/>
                  </a:moveTo>
                  <a:lnTo>
                    <a:pt x="2955102" y="0"/>
                  </a:lnTo>
                  <a:lnTo>
                    <a:pt x="2955102" y="1058382"/>
                  </a:lnTo>
                  <a:lnTo>
                    <a:pt x="0" y="1058382"/>
                  </a:lnTo>
                  <a:close/>
                </a:path>
              </a:pathLst>
            </a:custGeom>
            <a:solidFill>
              <a:srgbClr val="FFFFFF"/>
            </a:solidFill>
          </p:spPr>
          <p:txBody>
            <a:bodyPr/>
            <a:lstStyle/>
            <a:p>
              <a:endParaRPr lang="ja-JP" altLang="en-US">
                <a:latin typeface="メイリオ" panose="020B0604030504040204" pitchFamily="50" charset="-128"/>
                <a:ea typeface="メイリオ" panose="020B0604030504040204" pitchFamily="50" charset="-128"/>
              </a:endParaRPr>
            </a:p>
          </p:txBody>
        </p:sp>
        <p:sp>
          <p:nvSpPr>
            <p:cNvPr id="4" name="TextBox 4">
              <a:extLst>
                <a:ext uri="{FF2B5EF4-FFF2-40B4-BE49-F238E27FC236}">
                  <a16:creationId xmlns:a16="http://schemas.microsoft.com/office/drawing/2014/main" id="{94C2775C-0D3A-A48A-6BC1-5ECBE1964D4C}"/>
                </a:ext>
              </a:extLst>
            </p:cNvPr>
            <p:cNvSpPr txBox="1"/>
            <p:nvPr/>
          </p:nvSpPr>
          <p:spPr>
            <a:xfrm>
              <a:off x="0" y="-38100"/>
              <a:ext cx="2955102" cy="1096482"/>
            </a:xfrm>
            <a:prstGeom prst="rect">
              <a:avLst/>
            </a:prstGeom>
          </p:spPr>
          <p:txBody>
            <a:bodyPr lIns="50800" tIns="50800" rIns="50800" bIns="50800" rtlCol="0" anchor="ctr"/>
            <a:lstStyle/>
            <a:p>
              <a:pPr algn="ctr">
                <a:lnSpc>
                  <a:spcPts val="2379"/>
                </a:lnSpc>
              </a:pPr>
              <a:endParaRPr>
                <a:latin typeface="メイリオ" panose="020B0604030504040204" pitchFamily="50" charset="-128"/>
                <a:ea typeface="メイリオ" panose="020B0604030504040204" pitchFamily="50" charset="-128"/>
              </a:endParaRPr>
            </a:p>
          </p:txBody>
        </p:sp>
      </p:grpSp>
      <p:grpSp>
        <p:nvGrpSpPr>
          <p:cNvPr id="8" name="Group 8">
            <a:extLst>
              <a:ext uri="{FF2B5EF4-FFF2-40B4-BE49-F238E27FC236}">
                <a16:creationId xmlns:a16="http://schemas.microsoft.com/office/drawing/2014/main" id="{09715049-9337-8A69-71BD-3C4FD9591E02}"/>
              </a:ext>
            </a:extLst>
          </p:cNvPr>
          <p:cNvGrpSpPr/>
          <p:nvPr/>
        </p:nvGrpSpPr>
        <p:grpSpPr>
          <a:xfrm>
            <a:off x="-310280" y="7835648"/>
            <a:ext cx="2583273" cy="242570"/>
            <a:chOff x="0" y="0"/>
            <a:chExt cx="1035574" cy="97241"/>
          </a:xfrm>
        </p:grpSpPr>
        <p:sp>
          <p:nvSpPr>
            <p:cNvPr id="9" name="Freeform 9">
              <a:extLst>
                <a:ext uri="{FF2B5EF4-FFF2-40B4-BE49-F238E27FC236}">
                  <a16:creationId xmlns:a16="http://schemas.microsoft.com/office/drawing/2014/main" id="{5138B925-0983-533E-25D9-1FA09B4AC397}"/>
                </a:ext>
              </a:extLst>
            </p:cNvPr>
            <p:cNvSpPr/>
            <p:nvPr/>
          </p:nvSpPr>
          <p:spPr>
            <a:xfrm>
              <a:off x="0" y="0"/>
              <a:ext cx="1035574" cy="97241"/>
            </a:xfrm>
            <a:custGeom>
              <a:avLst/>
              <a:gdLst/>
              <a:ahLst/>
              <a:cxnLst/>
              <a:rect l="l" t="t" r="r" b="b"/>
              <a:pathLst>
                <a:path w="1035574" h="97241">
                  <a:moveTo>
                    <a:pt x="0" y="0"/>
                  </a:moveTo>
                  <a:lnTo>
                    <a:pt x="1035574" y="0"/>
                  </a:lnTo>
                  <a:lnTo>
                    <a:pt x="1035574" y="97241"/>
                  </a:lnTo>
                  <a:lnTo>
                    <a:pt x="0" y="97241"/>
                  </a:lnTo>
                  <a:close/>
                </a:path>
              </a:pathLst>
            </a:custGeom>
            <a:solidFill>
              <a:srgbClr val="404040"/>
            </a:solidFill>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TextBox 10">
              <a:extLst>
                <a:ext uri="{FF2B5EF4-FFF2-40B4-BE49-F238E27FC236}">
                  <a16:creationId xmlns:a16="http://schemas.microsoft.com/office/drawing/2014/main" id="{63D5A996-3832-D6B9-F744-160FEBA02EDB}"/>
                </a:ext>
              </a:extLst>
            </p:cNvPr>
            <p:cNvSpPr txBox="1"/>
            <p:nvPr/>
          </p:nvSpPr>
          <p:spPr>
            <a:xfrm>
              <a:off x="0" y="-19050"/>
              <a:ext cx="1035574" cy="116291"/>
            </a:xfrm>
            <a:prstGeom prst="rect">
              <a:avLst/>
            </a:prstGeom>
          </p:spPr>
          <p:txBody>
            <a:bodyPr lIns="50800" tIns="50800" rIns="50800" bIns="50800" rtlCol="0" anchor="ctr"/>
            <a:lstStyle/>
            <a:p>
              <a:pPr algn="ctr">
                <a:lnSpc>
                  <a:spcPts val="1399"/>
                </a:lnSpc>
              </a:pPr>
              <a:endParaRPr>
                <a:latin typeface="メイリオ" panose="020B0604030504040204" pitchFamily="50" charset="-128"/>
                <a:ea typeface="メイリオ" panose="020B0604030504040204" pitchFamily="50" charset="-128"/>
              </a:endParaRPr>
            </a:p>
          </p:txBody>
        </p:sp>
      </p:grpSp>
      <p:graphicFrame>
        <p:nvGraphicFramePr>
          <p:cNvPr id="11" name="Table 11">
            <a:extLst>
              <a:ext uri="{FF2B5EF4-FFF2-40B4-BE49-F238E27FC236}">
                <a16:creationId xmlns:a16="http://schemas.microsoft.com/office/drawing/2014/main" id="{67B55F50-F64E-1D9A-DB84-DE140CF98B8F}"/>
              </a:ext>
            </a:extLst>
          </p:cNvPr>
          <p:cNvGraphicFramePr>
            <a:graphicFrameLocks noGrp="1"/>
          </p:cNvGraphicFramePr>
          <p:nvPr>
            <p:extLst>
              <p:ext uri="{D42A27DB-BD31-4B8C-83A1-F6EECF244321}">
                <p14:modId xmlns:p14="http://schemas.microsoft.com/office/powerpoint/2010/main" val="3108321647"/>
              </p:ext>
            </p:extLst>
          </p:nvPr>
        </p:nvGraphicFramePr>
        <p:xfrm>
          <a:off x="361501" y="8475641"/>
          <a:ext cx="6833495" cy="1692000"/>
        </p:xfrm>
        <a:graphic>
          <a:graphicData uri="http://schemas.openxmlformats.org/drawingml/2006/table">
            <a:tbl>
              <a:tblPr/>
              <a:tblGrid>
                <a:gridCol w="996243">
                  <a:extLst>
                    <a:ext uri="{9D8B030D-6E8A-4147-A177-3AD203B41FA5}">
                      <a16:colId xmlns:a16="http://schemas.microsoft.com/office/drawing/2014/main" val="20000"/>
                    </a:ext>
                  </a:extLst>
                </a:gridCol>
                <a:gridCol w="2325742">
                  <a:extLst>
                    <a:ext uri="{9D8B030D-6E8A-4147-A177-3AD203B41FA5}">
                      <a16:colId xmlns:a16="http://schemas.microsoft.com/office/drawing/2014/main" val="20001"/>
                    </a:ext>
                  </a:extLst>
                </a:gridCol>
                <a:gridCol w="994748">
                  <a:extLst>
                    <a:ext uri="{9D8B030D-6E8A-4147-A177-3AD203B41FA5}">
                      <a16:colId xmlns:a16="http://schemas.microsoft.com/office/drawing/2014/main" val="20002"/>
                    </a:ext>
                  </a:extLst>
                </a:gridCol>
                <a:gridCol w="2516762">
                  <a:extLst>
                    <a:ext uri="{9D8B030D-6E8A-4147-A177-3AD203B41FA5}">
                      <a16:colId xmlns:a16="http://schemas.microsoft.com/office/drawing/2014/main" val="20003"/>
                    </a:ext>
                  </a:extLst>
                </a:gridCol>
              </a:tblGrid>
              <a:tr h="423000">
                <a:tc>
                  <a:txBody>
                    <a:bodyPr/>
                    <a:lstStyle/>
                    <a:p>
                      <a:pPr algn="ctr">
                        <a:lnSpc>
                          <a:spcPts val="1400"/>
                        </a:lnSpc>
                        <a:defRPr/>
                      </a:pPr>
                      <a:r>
                        <a:rPr lang="ja-JP" altLang="en-US" sz="1000" b="1" dirty="0">
                          <a:solidFill>
                            <a:schemeClr val="tx1"/>
                          </a:solidFill>
                          <a:latin typeface="メイリオ" panose="020B0604030504040204" pitchFamily="50" charset="-128"/>
                          <a:ea typeface="メイリオ" panose="020B0604030504040204" pitchFamily="50" charset="-128"/>
                          <a:sym typeface="Noto Sans JP Medium"/>
                        </a:rPr>
                        <a:t>貴社名</a:t>
                      </a:r>
                      <a:endParaRPr lang="en-US" sz="11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endParaRPr lang="en-US" sz="11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ja-JP" altLang="en-US" sz="1000" dirty="0">
                          <a:latin typeface="メイリオ" panose="020B0604030504040204" pitchFamily="50" charset="-128"/>
                          <a:ea typeface="メイリオ" panose="020B0604030504040204" pitchFamily="50" charset="-128"/>
                        </a:rPr>
                        <a:t>希　望</a:t>
                      </a:r>
                      <a:endParaRPr sz="1000" dirty="0">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部　　・　　第</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部</a:t>
                      </a:r>
                      <a:endParaRPr lang="en-US" sz="1400" dirty="0">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23000">
                <a:tc>
                  <a:txBody>
                    <a:bodyPr/>
                    <a:lstStyle/>
                    <a:p>
                      <a:pPr algn="ctr">
                        <a:lnSpc>
                          <a:spcPts val="1400"/>
                        </a:lnSpc>
                        <a:defRPr/>
                      </a:pPr>
                      <a:r>
                        <a:rPr lang="ja-JP" altLang="en-US" sz="1000" b="1" dirty="0">
                          <a:solidFill>
                            <a:schemeClr val="tx1"/>
                          </a:solidFill>
                          <a:latin typeface="メイリオ" panose="020B0604030504040204" pitchFamily="50" charset="-128"/>
                          <a:ea typeface="メイリオ" panose="020B0604030504040204" pitchFamily="50" charset="-128"/>
                          <a:cs typeface="Noto Sans JP Medium"/>
                          <a:sym typeface="Noto Sans JP Medium"/>
                        </a:rPr>
                        <a:t>ご</a:t>
                      </a:r>
                      <a:r>
                        <a:rPr lang="en-US" sz="1000" b="1" dirty="0" err="1">
                          <a:solidFill>
                            <a:schemeClr val="tx1"/>
                          </a:solidFill>
                          <a:latin typeface="メイリオ" panose="020B0604030504040204" pitchFamily="50" charset="-128"/>
                          <a:ea typeface="メイリオ" panose="020B0604030504040204" pitchFamily="50" charset="-128"/>
                          <a:cs typeface="Noto Sans JP Medium"/>
                          <a:sym typeface="Noto Sans JP Medium"/>
                        </a:rPr>
                        <a:t>住所</a:t>
                      </a:r>
                      <a:endParaRPr lang="en-US" sz="11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gridSpan="3">
                  <a:txBody>
                    <a:bodyPr/>
                    <a:lstStyle/>
                    <a:p>
                      <a:pPr algn="l">
                        <a:lnSpc>
                          <a:spcPts val="1400"/>
                        </a:lnSpc>
                        <a:defRPr/>
                      </a:pPr>
                      <a:r>
                        <a:rPr lang="ja-JP" altLang="en-US" sz="1100" dirty="0"/>
                        <a:t>〒</a:t>
                      </a:r>
                      <a:endParaRPr lang="en-US" altLang="ja-JP" sz="1100" dirty="0"/>
                    </a:p>
                    <a:p>
                      <a:pPr algn="l">
                        <a:lnSpc>
                          <a:spcPts val="1400"/>
                        </a:lnSpc>
                        <a:defRPr/>
                      </a:pPr>
                      <a:endParaRPr lang="en-US" sz="1100" dirty="0"/>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ctr">
                        <a:lnSpc>
                          <a:spcPts val="1400"/>
                        </a:lnSpc>
                        <a:defRPr/>
                      </a:pPr>
                      <a:endParaRPr lang="en-US" sz="110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366D8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ctr">
                        <a:lnSpc>
                          <a:spcPts val="1400"/>
                        </a:lnSpc>
                        <a:defRPr/>
                      </a:pPr>
                      <a:endParaRPr lang="en-US" sz="110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000">
                <a:tc>
                  <a:txBody>
                    <a:bodyPr/>
                    <a:lstStyle/>
                    <a:p>
                      <a:pPr algn="ctr">
                        <a:lnSpc>
                          <a:spcPts val="1400"/>
                        </a:lnSpc>
                        <a:defRPr/>
                      </a:pPr>
                      <a:r>
                        <a:rPr lang="ja-JP" altLang="en-US" sz="1000" b="1" dirty="0">
                          <a:solidFill>
                            <a:schemeClr val="tx1"/>
                          </a:solidFill>
                          <a:latin typeface="メイリオ" panose="020B0604030504040204" pitchFamily="50" charset="-128"/>
                          <a:ea typeface="メイリオ" panose="020B0604030504040204" pitchFamily="50" charset="-128"/>
                        </a:rPr>
                        <a:t>ご担当者様</a:t>
                      </a:r>
                      <a:endParaRPr lang="en-US" sz="10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endParaRPr lang="en-US" sz="110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altLang="ja-JP" sz="1000" b="1" dirty="0">
                          <a:solidFill>
                            <a:schemeClr val="tx1"/>
                          </a:solidFill>
                          <a:latin typeface="メイリオ" panose="020B0604030504040204" pitchFamily="50" charset="-128"/>
                          <a:ea typeface="メイリオ" panose="020B0604030504040204" pitchFamily="50" charset="-128"/>
                          <a:cs typeface="Noto Sans JP Medium"/>
                          <a:sym typeface="Noto Sans JP Medium"/>
                        </a:rPr>
                        <a:t>E-mail</a:t>
                      </a:r>
                      <a:endParaRPr lang="en-US" sz="10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endParaRPr lang="en-US" sz="11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3000">
                <a:tc>
                  <a:txBody>
                    <a:bodyPr/>
                    <a:lstStyle/>
                    <a:p>
                      <a:pPr algn="ctr">
                        <a:lnSpc>
                          <a:spcPts val="1400"/>
                        </a:lnSpc>
                        <a:defRPr/>
                      </a:pPr>
                      <a:r>
                        <a:rPr lang="en-US" sz="1000" b="1" dirty="0">
                          <a:solidFill>
                            <a:schemeClr val="tx1"/>
                          </a:solidFill>
                          <a:latin typeface="メイリオ" panose="020B0604030504040204" pitchFamily="50" charset="-128"/>
                          <a:ea typeface="メイリオ" panose="020B0604030504040204" pitchFamily="50" charset="-128"/>
                          <a:cs typeface="Noto Sans JP Medium"/>
                          <a:sym typeface="Noto Sans JP Medium"/>
                        </a:rPr>
                        <a:t>TEL</a:t>
                      </a:r>
                      <a:endParaRPr lang="en-US" sz="11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endParaRPr lang="en-US" sz="110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dirty="0">
                          <a:solidFill>
                            <a:schemeClr val="tx1"/>
                          </a:solidFill>
                          <a:latin typeface="メイリオ" panose="020B0604030504040204" pitchFamily="50" charset="-128"/>
                          <a:ea typeface="メイリオ" panose="020B0604030504040204" pitchFamily="50" charset="-128"/>
                          <a:sym typeface="Noto Sans JP Medium"/>
                        </a:rPr>
                        <a:t>FAX</a:t>
                      </a:r>
                      <a:endParaRPr lang="en-US" sz="1100" b="1" dirty="0">
                        <a:solidFill>
                          <a:schemeClr val="tx1"/>
                        </a:solidFill>
                        <a:latin typeface="メイリオ" panose="020B0604030504040204" pitchFamily="50" charset="-128"/>
                        <a:ea typeface="メイリオ" panose="020B0604030504040204" pitchFamily="50" charset="-12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8E7E6"/>
                    </a:solidFill>
                  </a:tcPr>
                </a:tc>
                <a:tc>
                  <a:txBody>
                    <a:bodyPr/>
                    <a:lstStyle/>
                    <a:p>
                      <a:pPr algn="ctr">
                        <a:lnSpc>
                          <a:spcPts val="1400"/>
                        </a:lnSpc>
                        <a:defRPr/>
                      </a:pPr>
                      <a:endParaRPr lang="en-US" sz="11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Freeform 12">
            <a:extLst>
              <a:ext uri="{FF2B5EF4-FFF2-40B4-BE49-F238E27FC236}">
                <a16:creationId xmlns:a16="http://schemas.microsoft.com/office/drawing/2014/main" id="{6DCDA172-918C-0545-CFDB-7F2914DEDC36}"/>
              </a:ext>
            </a:extLst>
          </p:cNvPr>
          <p:cNvSpPr/>
          <p:nvPr/>
        </p:nvSpPr>
        <p:spPr>
          <a:xfrm>
            <a:off x="5193237" y="10270650"/>
            <a:ext cx="180525" cy="182516"/>
          </a:xfrm>
          <a:custGeom>
            <a:avLst/>
            <a:gdLst/>
            <a:ahLst/>
            <a:cxnLst/>
            <a:rect l="l" t="t" r="r" b="b"/>
            <a:pathLst>
              <a:path w="180525" h="182516">
                <a:moveTo>
                  <a:pt x="0" y="0"/>
                </a:moveTo>
                <a:lnTo>
                  <a:pt x="180524" y="0"/>
                </a:lnTo>
                <a:lnTo>
                  <a:pt x="180524" y="182515"/>
                </a:lnTo>
                <a:lnTo>
                  <a:pt x="0" y="18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latin typeface="メイリオ" panose="020B0604030504040204" pitchFamily="50" charset="-128"/>
              <a:ea typeface="メイリオ" panose="020B0604030504040204" pitchFamily="50" charset="-128"/>
            </a:endParaRPr>
          </a:p>
        </p:txBody>
      </p:sp>
      <p:grpSp>
        <p:nvGrpSpPr>
          <p:cNvPr id="13" name="Group 13">
            <a:extLst>
              <a:ext uri="{FF2B5EF4-FFF2-40B4-BE49-F238E27FC236}">
                <a16:creationId xmlns:a16="http://schemas.microsoft.com/office/drawing/2014/main" id="{3A9F3E20-439D-028D-A585-F23D5307ADBA}"/>
              </a:ext>
            </a:extLst>
          </p:cNvPr>
          <p:cNvGrpSpPr/>
          <p:nvPr/>
        </p:nvGrpSpPr>
        <p:grpSpPr>
          <a:xfrm>
            <a:off x="-335680" y="7425274"/>
            <a:ext cx="8245782" cy="338328"/>
            <a:chOff x="0" y="0"/>
            <a:chExt cx="2955102" cy="121249"/>
          </a:xfrm>
        </p:grpSpPr>
        <p:sp>
          <p:nvSpPr>
            <p:cNvPr id="14" name="Freeform 14">
              <a:extLst>
                <a:ext uri="{FF2B5EF4-FFF2-40B4-BE49-F238E27FC236}">
                  <a16:creationId xmlns:a16="http://schemas.microsoft.com/office/drawing/2014/main" id="{D999D7FB-C970-54D5-C297-C4157BB58E4A}"/>
                </a:ext>
              </a:extLst>
            </p:cNvPr>
            <p:cNvSpPr/>
            <p:nvPr/>
          </p:nvSpPr>
          <p:spPr>
            <a:xfrm>
              <a:off x="0" y="0"/>
              <a:ext cx="2955102" cy="121249"/>
            </a:xfrm>
            <a:custGeom>
              <a:avLst/>
              <a:gdLst/>
              <a:ahLst/>
              <a:cxnLst/>
              <a:rect l="l" t="t" r="r" b="b"/>
              <a:pathLst>
                <a:path w="2955102" h="121249">
                  <a:moveTo>
                    <a:pt x="0" y="0"/>
                  </a:moveTo>
                  <a:lnTo>
                    <a:pt x="2955102" y="0"/>
                  </a:lnTo>
                  <a:lnTo>
                    <a:pt x="2955102" y="121249"/>
                  </a:lnTo>
                  <a:lnTo>
                    <a:pt x="0" y="121249"/>
                  </a:lnTo>
                  <a:close/>
                </a:path>
              </a:pathLst>
            </a:custGeom>
            <a:solidFill>
              <a:srgbClr val="DD8B8B"/>
            </a:solidFill>
          </p:spPr>
          <p:txBody>
            <a:bodyPr/>
            <a:lstStyle/>
            <a:p>
              <a:endParaRPr lang="ja-JP" altLang="en-US">
                <a:latin typeface="メイリオ" panose="020B0604030504040204" pitchFamily="50" charset="-128"/>
                <a:ea typeface="メイリオ" panose="020B0604030504040204" pitchFamily="50" charset="-128"/>
              </a:endParaRPr>
            </a:p>
          </p:txBody>
        </p:sp>
        <p:sp>
          <p:nvSpPr>
            <p:cNvPr id="15" name="TextBox 15">
              <a:extLst>
                <a:ext uri="{FF2B5EF4-FFF2-40B4-BE49-F238E27FC236}">
                  <a16:creationId xmlns:a16="http://schemas.microsoft.com/office/drawing/2014/main" id="{450BB5DF-2857-3D78-79D7-4E436C256A22}"/>
                </a:ext>
              </a:extLst>
            </p:cNvPr>
            <p:cNvSpPr txBox="1"/>
            <p:nvPr/>
          </p:nvSpPr>
          <p:spPr>
            <a:xfrm>
              <a:off x="0" y="-38100"/>
              <a:ext cx="2955102" cy="159349"/>
            </a:xfrm>
            <a:prstGeom prst="rect">
              <a:avLst/>
            </a:prstGeom>
          </p:spPr>
          <p:txBody>
            <a:bodyPr lIns="50800" tIns="50800" rIns="50800" bIns="50800" rtlCol="0" anchor="ctr"/>
            <a:lstStyle/>
            <a:p>
              <a:pPr algn="ctr">
                <a:lnSpc>
                  <a:spcPts val="2379"/>
                </a:lnSpc>
              </a:pPr>
              <a:endParaRPr>
                <a:latin typeface="メイリオ" panose="020B0604030504040204" pitchFamily="50" charset="-128"/>
                <a:ea typeface="メイリオ" panose="020B0604030504040204" pitchFamily="50" charset="-128"/>
              </a:endParaRPr>
            </a:p>
          </p:txBody>
        </p:sp>
      </p:grpSp>
      <p:grpSp>
        <p:nvGrpSpPr>
          <p:cNvPr id="112" name="グループ化 111">
            <a:extLst>
              <a:ext uri="{FF2B5EF4-FFF2-40B4-BE49-F238E27FC236}">
                <a16:creationId xmlns:a16="http://schemas.microsoft.com/office/drawing/2014/main" id="{4946C0BC-439F-92C3-2497-AFCF3AA4C6D7}"/>
              </a:ext>
            </a:extLst>
          </p:cNvPr>
          <p:cNvGrpSpPr/>
          <p:nvPr/>
        </p:nvGrpSpPr>
        <p:grpSpPr>
          <a:xfrm>
            <a:off x="156948" y="1795308"/>
            <a:ext cx="7242604" cy="1994617"/>
            <a:chOff x="363251" y="4146834"/>
            <a:chExt cx="6886770" cy="1617645"/>
          </a:xfrm>
        </p:grpSpPr>
        <p:grpSp>
          <p:nvGrpSpPr>
            <p:cNvPr id="46" name="Group 46">
              <a:extLst>
                <a:ext uri="{FF2B5EF4-FFF2-40B4-BE49-F238E27FC236}">
                  <a16:creationId xmlns:a16="http://schemas.microsoft.com/office/drawing/2014/main" id="{7114EBAE-70CB-BB64-5A9E-65C855B2E23C}"/>
                </a:ext>
              </a:extLst>
            </p:cNvPr>
            <p:cNvGrpSpPr/>
            <p:nvPr/>
          </p:nvGrpSpPr>
          <p:grpSpPr>
            <a:xfrm>
              <a:off x="416524" y="4193188"/>
              <a:ext cx="6833497" cy="1571291"/>
              <a:chOff x="0" y="-38100"/>
              <a:chExt cx="2448971" cy="563115"/>
            </a:xfrm>
          </p:grpSpPr>
          <p:sp>
            <p:nvSpPr>
              <p:cNvPr id="47" name="Freeform 47">
                <a:extLst>
                  <a:ext uri="{FF2B5EF4-FFF2-40B4-BE49-F238E27FC236}">
                    <a16:creationId xmlns:a16="http://schemas.microsoft.com/office/drawing/2014/main" id="{195E0FDC-8723-C812-E98E-AF4469AEA9C9}"/>
                  </a:ext>
                </a:extLst>
              </p:cNvPr>
              <p:cNvSpPr/>
              <p:nvPr/>
            </p:nvSpPr>
            <p:spPr>
              <a:xfrm>
                <a:off x="0" y="0"/>
                <a:ext cx="2433194" cy="519225"/>
              </a:xfrm>
              <a:custGeom>
                <a:avLst/>
                <a:gdLst/>
                <a:ahLst/>
                <a:cxnLst/>
                <a:rect l="l" t="t" r="r" b="b"/>
                <a:pathLst>
                  <a:path w="2448971" h="525015">
                    <a:moveTo>
                      <a:pt x="16994" y="0"/>
                    </a:moveTo>
                    <a:lnTo>
                      <a:pt x="2431977" y="0"/>
                    </a:lnTo>
                    <a:cubicBezTo>
                      <a:pt x="2441363" y="0"/>
                      <a:pt x="2448971" y="7608"/>
                      <a:pt x="2448971" y="16994"/>
                    </a:cubicBezTo>
                    <a:lnTo>
                      <a:pt x="2448971" y="508021"/>
                    </a:lnTo>
                    <a:cubicBezTo>
                      <a:pt x="2448971" y="512528"/>
                      <a:pt x="2447181" y="516851"/>
                      <a:pt x="2443994" y="520038"/>
                    </a:cubicBezTo>
                    <a:cubicBezTo>
                      <a:pt x="2440807" y="523225"/>
                      <a:pt x="2436484" y="525015"/>
                      <a:pt x="2431977" y="525015"/>
                    </a:cubicBezTo>
                    <a:lnTo>
                      <a:pt x="16994" y="525015"/>
                    </a:lnTo>
                    <a:cubicBezTo>
                      <a:pt x="12487" y="525015"/>
                      <a:pt x="8164" y="523225"/>
                      <a:pt x="4977" y="520038"/>
                    </a:cubicBezTo>
                    <a:cubicBezTo>
                      <a:pt x="1790" y="516851"/>
                      <a:pt x="0" y="512528"/>
                      <a:pt x="0" y="508021"/>
                    </a:cubicBezTo>
                    <a:lnTo>
                      <a:pt x="0" y="16994"/>
                    </a:lnTo>
                    <a:cubicBezTo>
                      <a:pt x="0" y="12487"/>
                      <a:pt x="1790" y="8164"/>
                      <a:pt x="4977" y="4977"/>
                    </a:cubicBezTo>
                    <a:cubicBezTo>
                      <a:pt x="8164" y="1790"/>
                      <a:pt x="12487" y="0"/>
                      <a:pt x="16994" y="0"/>
                    </a:cubicBezTo>
                    <a:close/>
                  </a:path>
                </a:pathLst>
              </a:custGeom>
              <a:solidFill>
                <a:srgbClr val="DFD9D4"/>
              </a:solidFill>
            </p:spPr>
            <p:txBody>
              <a:bodyPr/>
              <a:lstStyle/>
              <a:p>
                <a:pPr>
                  <a:lnSpc>
                    <a:spcPct val="150000"/>
                  </a:lnSpc>
                </a:pPr>
                <a:endParaRPr lang="ja-JP" altLang="en-US">
                  <a:latin typeface="メイリオ" panose="020B0604030504040204" pitchFamily="50" charset="-128"/>
                  <a:ea typeface="メイリオ" panose="020B0604030504040204" pitchFamily="50" charset="-128"/>
                </a:endParaRPr>
              </a:p>
            </p:txBody>
          </p:sp>
          <p:sp>
            <p:nvSpPr>
              <p:cNvPr id="48" name="TextBox 48">
                <a:extLst>
                  <a:ext uri="{FF2B5EF4-FFF2-40B4-BE49-F238E27FC236}">
                    <a16:creationId xmlns:a16="http://schemas.microsoft.com/office/drawing/2014/main" id="{835A012A-D645-7616-4FCB-3F3FDA783FFE}"/>
                  </a:ext>
                </a:extLst>
              </p:cNvPr>
              <p:cNvSpPr txBox="1"/>
              <p:nvPr/>
            </p:nvSpPr>
            <p:spPr>
              <a:xfrm>
                <a:off x="0" y="-38100"/>
                <a:ext cx="2448971" cy="563115"/>
              </a:xfrm>
              <a:prstGeom prst="rect">
                <a:avLst/>
              </a:prstGeom>
            </p:spPr>
            <p:txBody>
              <a:bodyPr lIns="50800" tIns="50800" rIns="50800" bIns="50800" rtlCol="0" anchor="ctr"/>
              <a:lstStyle/>
              <a:p>
                <a:pPr algn="ctr">
                  <a:lnSpc>
                    <a:spcPct val="150000"/>
                  </a:lnSpc>
                </a:pPr>
                <a:endParaRPr>
                  <a:latin typeface="メイリオ" panose="020B0604030504040204" pitchFamily="50" charset="-128"/>
                  <a:ea typeface="メイリオ" panose="020B0604030504040204" pitchFamily="50" charset="-128"/>
                </a:endParaRPr>
              </a:p>
            </p:txBody>
          </p:sp>
        </p:grpSp>
        <p:grpSp>
          <p:nvGrpSpPr>
            <p:cNvPr id="49" name="Group 49">
              <a:extLst>
                <a:ext uri="{FF2B5EF4-FFF2-40B4-BE49-F238E27FC236}">
                  <a16:creationId xmlns:a16="http://schemas.microsoft.com/office/drawing/2014/main" id="{3829FF79-8DC1-9588-C684-C7352428E106}"/>
                </a:ext>
              </a:extLst>
            </p:cNvPr>
            <p:cNvGrpSpPr/>
            <p:nvPr/>
          </p:nvGrpSpPr>
          <p:grpSpPr>
            <a:xfrm>
              <a:off x="363251" y="4146834"/>
              <a:ext cx="6833497" cy="1571290"/>
              <a:chOff x="0" y="-38100"/>
              <a:chExt cx="2448971" cy="563115"/>
            </a:xfrm>
          </p:grpSpPr>
          <p:sp>
            <p:nvSpPr>
              <p:cNvPr id="50" name="Freeform 50">
                <a:extLst>
                  <a:ext uri="{FF2B5EF4-FFF2-40B4-BE49-F238E27FC236}">
                    <a16:creationId xmlns:a16="http://schemas.microsoft.com/office/drawing/2014/main" id="{1E398CBE-BAF3-E226-4138-3691E077E7FC}"/>
                  </a:ext>
                </a:extLst>
              </p:cNvPr>
              <p:cNvSpPr/>
              <p:nvPr/>
            </p:nvSpPr>
            <p:spPr>
              <a:xfrm>
                <a:off x="0" y="0"/>
                <a:ext cx="2422204" cy="504749"/>
              </a:xfrm>
              <a:custGeom>
                <a:avLst/>
                <a:gdLst/>
                <a:ahLst/>
                <a:cxnLst/>
                <a:rect l="l" t="t" r="r" b="b"/>
                <a:pathLst>
                  <a:path w="2448971" h="525015">
                    <a:moveTo>
                      <a:pt x="16994" y="0"/>
                    </a:moveTo>
                    <a:lnTo>
                      <a:pt x="2431977" y="0"/>
                    </a:lnTo>
                    <a:cubicBezTo>
                      <a:pt x="2441363" y="0"/>
                      <a:pt x="2448971" y="7608"/>
                      <a:pt x="2448971" y="16994"/>
                    </a:cubicBezTo>
                    <a:lnTo>
                      <a:pt x="2448971" y="508021"/>
                    </a:lnTo>
                    <a:cubicBezTo>
                      <a:pt x="2448971" y="512528"/>
                      <a:pt x="2447181" y="516851"/>
                      <a:pt x="2443994" y="520038"/>
                    </a:cubicBezTo>
                    <a:cubicBezTo>
                      <a:pt x="2440807" y="523225"/>
                      <a:pt x="2436484" y="525015"/>
                      <a:pt x="2431977" y="525015"/>
                    </a:cubicBezTo>
                    <a:lnTo>
                      <a:pt x="16994" y="525015"/>
                    </a:lnTo>
                    <a:cubicBezTo>
                      <a:pt x="12487" y="525015"/>
                      <a:pt x="8164" y="523225"/>
                      <a:pt x="4977" y="520038"/>
                    </a:cubicBezTo>
                    <a:cubicBezTo>
                      <a:pt x="1790" y="516851"/>
                      <a:pt x="0" y="512528"/>
                      <a:pt x="0" y="508021"/>
                    </a:cubicBezTo>
                    <a:lnTo>
                      <a:pt x="0" y="16994"/>
                    </a:lnTo>
                    <a:cubicBezTo>
                      <a:pt x="0" y="12487"/>
                      <a:pt x="1790" y="8164"/>
                      <a:pt x="4977" y="4977"/>
                    </a:cubicBezTo>
                    <a:cubicBezTo>
                      <a:pt x="8164" y="1790"/>
                      <a:pt x="12487" y="0"/>
                      <a:pt x="16994" y="0"/>
                    </a:cubicBezTo>
                    <a:close/>
                  </a:path>
                </a:pathLst>
              </a:custGeom>
              <a:solidFill>
                <a:srgbClr val="FFFFFF"/>
              </a:solidFill>
            </p:spPr>
            <p:txBody>
              <a:bodyPr/>
              <a:lstStyle/>
              <a:p>
                <a:pPr>
                  <a:lnSpc>
                    <a:spcPct val="150000"/>
                  </a:lnSpc>
                </a:pPr>
                <a:r>
                  <a:rPr lang="ja-JP" altLang="en-US" sz="1600" dirty="0">
                    <a:latin typeface="メイリオ" panose="020B0604030504040204" pitchFamily="50" charset="-128"/>
                    <a:ea typeface="メイリオ" panose="020B0604030504040204" pitchFamily="50" charset="-128"/>
                  </a:rPr>
                  <a:t>自然あふれるうきは市で事業を営む</a:t>
                </a:r>
                <a:r>
                  <a:rPr lang="en-US" altLang="ja-JP" sz="1600" dirty="0">
                    <a:latin typeface="メイリオ" panose="020B0604030504040204" pitchFamily="50" charset="-128"/>
                    <a:ea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rPr>
                  <a:t>社の商品が一堂に会します。</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1600" dirty="0">
                    <a:latin typeface="メイリオ" panose="020B0604030504040204" pitchFamily="50" charset="-128"/>
                    <a:ea typeface="メイリオ" panose="020B0604030504040204" pitchFamily="50" charset="-128"/>
                  </a:rPr>
                  <a:t>本イベントは、こだわりの逸品や地域の特産品と直接出会える絶好の機会となります。ぜひ、お気に入りの逸品を本会場で発掘してください。</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1600" dirty="0">
                    <a:latin typeface="メイリオ" panose="020B0604030504040204" pitchFamily="50" charset="-128"/>
                    <a:ea typeface="メイリオ" panose="020B0604030504040204" pitchFamily="50" charset="-128"/>
                  </a:rPr>
                  <a:t>バイヤーの皆様のご来場を心よりお待ちしております。</a:t>
                </a:r>
              </a:p>
            </p:txBody>
          </p:sp>
          <p:sp>
            <p:nvSpPr>
              <p:cNvPr id="51" name="TextBox 51">
                <a:extLst>
                  <a:ext uri="{FF2B5EF4-FFF2-40B4-BE49-F238E27FC236}">
                    <a16:creationId xmlns:a16="http://schemas.microsoft.com/office/drawing/2014/main" id="{CAE808A7-B4E3-C69F-9961-3C66BB27433B}"/>
                  </a:ext>
                </a:extLst>
              </p:cNvPr>
              <p:cNvSpPr txBox="1"/>
              <p:nvPr/>
            </p:nvSpPr>
            <p:spPr>
              <a:xfrm>
                <a:off x="0" y="-38100"/>
                <a:ext cx="2448971" cy="563115"/>
              </a:xfrm>
              <a:prstGeom prst="rect">
                <a:avLst/>
              </a:prstGeom>
            </p:spPr>
            <p:txBody>
              <a:bodyPr lIns="50800" tIns="50800" rIns="50800" bIns="50800" rtlCol="0" anchor="ctr"/>
              <a:lstStyle/>
              <a:p>
                <a:pPr algn="ctr">
                  <a:lnSpc>
                    <a:spcPct val="150000"/>
                  </a:lnSpc>
                </a:pPr>
                <a:endParaRPr>
                  <a:latin typeface="メイリオ" panose="020B0604030504040204" pitchFamily="50" charset="-128"/>
                  <a:ea typeface="メイリオ" panose="020B0604030504040204" pitchFamily="50" charset="-128"/>
                </a:endParaRPr>
              </a:p>
            </p:txBody>
          </p:sp>
        </p:grpSp>
      </p:grpSp>
      <p:sp>
        <p:nvSpPr>
          <p:cNvPr id="71" name="Freeform 71">
            <a:extLst>
              <a:ext uri="{FF2B5EF4-FFF2-40B4-BE49-F238E27FC236}">
                <a16:creationId xmlns:a16="http://schemas.microsoft.com/office/drawing/2014/main" id="{06F9A867-29D4-767E-5E20-1A27906B916E}"/>
              </a:ext>
            </a:extLst>
          </p:cNvPr>
          <p:cNvSpPr/>
          <p:nvPr/>
        </p:nvSpPr>
        <p:spPr>
          <a:xfrm>
            <a:off x="5475221" y="653382"/>
            <a:ext cx="3024000" cy="1061149"/>
          </a:xfrm>
          <a:custGeom>
            <a:avLst/>
            <a:gdLst/>
            <a:ahLst/>
            <a:cxnLst/>
            <a:rect l="l" t="t" r="r" b="b"/>
            <a:pathLst>
              <a:path w="3024000" h="1061149">
                <a:moveTo>
                  <a:pt x="0" y="0"/>
                </a:moveTo>
                <a:lnTo>
                  <a:pt x="3024000" y="0"/>
                </a:lnTo>
                <a:lnTo>
                  <a:pt x="3024000" y="1061149"/>
                </a:lnTo>
                <a:lnTo>
                  <a:pt x="0" y="10611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p>
        </p:txBody>
      </p:sp>
      <p:grpSp>
        <p:nvGrpSpPr>
          <p:cNvPr id="55" name="グループ化 54">
            <a:extLst>
              <a:ext uri="{FF2B5EF4-FFF2-40B4-BE49-F238E27FC236}">
                <a16:creationId xmlns:a16="http://schemas.microsoft.com/office/drawing/2014/main" id="{7F0FA417-F029-885D-F99F-B75071573740}"/>
              </a:ext>
            </a:extLst>
          </p:cNvPr>
          <p:cNvGrpSpPr/>
          <p:nvPr/>
        </p:nvGrpSpPr>
        <p:grpSpPr>
          <a:xfrm>
            <a:off x="363251" y="10243427"/>
            <a:ext cx="1016776" cy="220264"/>
            <a:chOff x="363251" y="10046008"/>
            <a:chExt cx="1016776" cy="220264"/>
          </a:xfrm>
        </p:grpSpPr>
        <p:grpSp>
          <p:nvGrpSpPr>
            <p:cNvPr id="5" name="Group 5">
              <a:extLst>
                <a:ext uri="{FF2B5EF4-FFF2-40B4-BE49-F238E27FC236}">
                  <a16:creationId xmlns:a16="http://schemas.microsoft.com/office/drawing/2014/main" id="{669B0A8E-0506-2F4A-3D3B-F7F624425B40}"/>
                </a:ext>
              </a:extLst>
            </p:cNvPr>
            <p:cNvGrpSpPr/>
            <p:nvPr/>
          </p:nvGrpSpPr>
          <p:grpSpPr>
            <a:xfrm>
              <a:off x="363251" y="10046008"/>
              <a:ext cx="1016776" cy="220264"/>
              <a:chOff x="0" y="0"/>
              <a:chExt cx="407602" cy="88299"/>
            </a:xfrm>
          </p:grpSpPr>
          <p:sp>
            <p:nvSpPr>
              <p:cNvPr id="6" name="Freeform 6">
                <a:extLst>
                  <a:ext uri="{FF2B5EF4-FFF2-40B4-BE49-F238E27FC236}">
                    <a16:creationId xmlns:a16="http://schemas.microsoft.com/office/drawing/2014/main" id="{631EDBC6-36C7-9473-FC9F-924D5EADC6C3}"/>
                  </a:ext>
                </a:extLst>
              </p:cNvPr>
              <p:cNvSpPr/>
              <p:nvPr/>
            </p:nvSpPr>
            <p:spPr>
              <a:xfrm>
                <a:off x="0" y="0"/>
                <a:ext cx="407602" cy="88299"/>
              </a:xfrm>
              <a:custGeom>
                <a:avLst/>
                <a:gdLst/>
                <a:ahLst/>
                <a:cxnLst/>
                <a:rect l="l" t="t" r="r" b="b"/>
                <a:pathLst>
                  <a:path w="407602" h="88299">
                    <a:moveTo>
                      <a:pt x="0" y="0"/>
                    </a:moveTo>
                    <a:lnTo>
                      <a:pt x="407602" y="0"/>
                    </a:lnTo>
                    <a:lnTo>
                      <a:pt x="407602" y="88299"/>
                    </a:lnTo>
                    <a:lnTo>
                      <a:pt x="0" y="88299"/>
                    </a:lnTo>
                    <a:close/>
                  </a:path>
                </a:pathLst>
              </a:custGeom>
              <a:solidFill>
                <a:srgbClr val="DD8B8B"/>
              </a:solidFill>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TextBox 7">
                <a:extLst>
                  <a:ext uri="{FF2B5EF4-FFF2-40B4-BE49-F238E27FC236}">
                    <a16:creationId xmlns:a16="http://schemas.microsoft.com/office/drawing/2014/main" id="{5B312A76-F68B-4987-86B4-DF2E1C69FC36}"/>
                  </a:ext>
                </a:extLst>
              </p:cNvPr>
              <p:cNvSpPr txBox="1"/>
              <p:nvPr/>
            </p:nvSpPr>
            <p:spPr>
              <a:xfrm>
                <a:off x="0" y="-19050"/>
                <a:ext cx="407602" cy="107349"/>
              </a:xfrm>
              <a:prstGeom prst="rect">
                <a:avLst/>
              </a:prstGeom>
            </p:spPr>
            <p:txBody>
              <a:bodyPr lIns="50800" tIns="50800" rIns="50800" bIns="50800" rtlCol="0" anchor="ctr"/>
              <a:lstStyle/>
              <a:p>
                <a:pPr algn="ctr">
                  <a:lnSpc>
                    <a:spcPts val="1399"/>
                  </a:lnSpc>
                </a:pPr>
                <a:endParaRPr>
                  <a:latin typeface="メイリオ" panose="020B0604030504040204" pitchFamily="50" charset="-128"/>
                  <a:ea typeface="メイリオ" panose="020B0604030504040204" pitchFamily="50" charset="-128"/>
                </a:endParaRPr>
              </a:p>
            </p:txBody>
          </p:sp>
        </p:grpSp>
        <p:sp>
          <p:nvSpPr>
            <p:cNvPr id="75" name="TextBox 75">
              <a:extLst>
                <a:ext uri="{FF2B5EF4-FFF2-40B4-BE49-F238E27FC236}">
                  <a16:creationId xmlns:a16="http://schemas.microsoft.com/office/drawing/2014/main" id="{63ED8563-7553-009C-A857-131FC201F9F6}"/>
                </a:ext>
              </a:extLst>
            </p:cNvPr>
            <p:cNvSpPr txBox="1"/>
            <p:nvPr/>
          </p:nvSpPr>
          <p:spPr>
            <a:xfrm>
              <a:off x="363251" y="10064159"/>
              <a:ext cx="1016776" cy="179536"/>
            </a:xfrm>
            <a:prstGeom prst="rect">
              <a:avLst/>
            </a:prstGeom>
          </p:spPr>
          <p:txBody>
            <a:bodyPr lIns="0" tIns="0" rIns="0" bIns="0" rtlCol="0" anchor="t">
              <a:spAutoFit/>
            </a:bodyPr>
            <a:lstStyle/>
            <a:p>
              <a:pPr algn="ctr">
                <a:lnSpc>
                  <a:spcPts val="1400"/>
                </a:lnSpc>
                <a:spcBef>
                  <a:spcPct val="0"/>
                </a:spcBef>
              </a:pPr>
              <a:r>
                <a:rPr lang="en-US" sz="1000" b="1">
                  <a:solidFill>
                    <a:srgbClr val="FFFFFF"/>
                  </a:solidFill>
                  <a:latin typeface="メイリオ" panose="020B0604030504040204" pitchFamily="50" charset="-128"/>
                  <a:ea typeface="メイリオ" panose="020B0604030504040204" pitchFamily="50" charset="-128"/>
                  <a:cs typeface="Noto Sans JP Medium"/>
                  <a:sym typeface="Noto Sans JP Medium"/>
                </a:rPr>
                <a:t>お問い合わせ</a:t>
              </a:r>
            </a:p>
          </p:txBody>
        </p:sp>
      </p:grpSp>
      <p:sp>
        <p:nvSpPr>
          <p:cNvPr id="76" name="TextBox 76">
            <a:extLst>
              <a:ext uri="{FF2B5EF4-FFF2-40B4-BE49-F238E27FC236}">
                <a16:creationId xmlns:a16="http://schemas.microsoft.com/office/drawing/2014/main" id="{90C668FA-6F36-FA19-D5F1-C1EB028AA8D9}"/>
              </a:ext>
            </a:extLst>
          </p:cNvPr>
          <p:cNvSpPr txBox="1"/>
          <p:nvPr/>
        </p:nvSpPr>
        <p:spPr>
          <a:xfrm>
            <a:off x="1477752" y="10222360"/>
            <a:ext cx="3719650" cy="230832"/>
          </a:xfrm>
          <a:prstGeom prst="rect">
            <a:avLst/>
          </a:prstGeom>
        </p:spPr>
        <p:txBody>
          <a:bodyPr wrap="square" lIns="0" tIns="0" rIns="0" bIns="0" rtlCol="0" anchor="t">
            <a:spAutoFit/>
          </a:bodyPr>
          <a:lstStyle/>
          <a:p>
            <a:pPr algn="l">
              <a:lnSpc>
                <a:spcPts val="1820"/>
              </a:lnSpc>
              <a:spcBef>
                <a:spcPct val="0"/>
              </a:spcBef>
            </a:pPr>
            <a:r>
              <a:rPr lang="ja-JP" altLang="en-US" sz="1300" b="1" dirty="0">
                <a:solidFill>
                  <a:srgbClr val="404040"/>
                </a:solidFill>
                <a:latin typeface="メイリオ" panose="020B0604030504040204" pitchFamily="50" charset="-128"/>
                <a:ea typeface="メイリオ" panose="020B0604030504040204" pitchFamily="50" charset="-128"/>
                <a:cs typeface="Noto Sans JP Medium"/>
                <a:sym typeface="Noto Sans JP Medium"/>
              </a:rPr>
              <a:t>うきは市商工会（森山・長野・石場）</a:t>
            </a:r>
            <a:endParaRPr lang="en-US" sz="1300" b="1" dirty="0">
              <a:solidFill>
                <a:srgbClr val="404040"/>
              </a:solidFill>
              <a:latin typeface="メイリオ" panose="020B0604030504040204" pitchFamily="50" charset="-128"/>
              <a:ea typeface="メイリオ" panose="020B0604030504040204" pitchFamily="50" charset="-128"/>
              <a:cs typeface="Noto Sans JP Medium"/>
              <a:sym typeface="Noto Sans JP Medium"/>
            </a:endParaRPr>
          </a:p>
        </p:txBody>
      </p:sp>
      <p:sp>
        <p:nvSpPr>
          <p:cNvPr id="77" name="TextBox 77">
            <a:extLst>
              <a:ext uri="{FF2B5EF4-FFF2-40B4-BE49-F238E27FC236}">
                <a16:creationId xmlns:a16="http://schemas.microsoft.com/office/drawing/2014/main" id="{127C5CC9-27C8-04AA-9DEB-AF481EDC5B1A}"/>
              </a:ext>
            </a:extLst>
          </p:cNvPr>
          <p:cNvSpPr txBox="1"/>
          <p:nvPr/>
        </p:nvSpPr>
        <p:spPr>
          <a:xfrm>
            <a:off x="5475221" y="10229011"/>
            <a:ext cx="1718028" cy="234680"/>
          </a:xfrm>
          <a:prstGeom prst="rect">
            <a:avLst/>
          </a:prstGeom>
        </p:spPr>
        <p:txBody>
          <a:bodyPr wrap="square" lIns="0" tIns="0" rIns="0" bIns="0" rtlCol="0" anchor="t">
            <a:spAutoFit/>
          </a:bodyPr>
          <a:lstStyle/>
          <a:p>
            <a:pPr algn="l">
              <a:lnSpc>
                <a:spcPts val="1820"/>
              </a:lnSpc>
              <a:spcBef>
                <a:spcPct val="0"/>
              </a:spcBef>
            </a:pP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09</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43</a:t>
            </a: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77</a:t>
            </a: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2239</a:t>
            </a:r>
            <a:endParaRPr lang="en-US" sz="1600"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sp>
        <p:nvSpPr>
          <p:cNvPr id="78" name="TextBox 78">
            <a:extLst>
              <a:ext uri="{FF2B5EF4-FFF2-40B4-BE49-F238E27FC236}">
                <a16:creationId xmlns:a16="http://schemas.microsoft.com/office/drawing/2014/main" id="{03454F9B-D314-2147-23FA-654399BCD3E3}"/>
              </a:ext>
            </a:extLst>
          </p:cNvPr>
          <p:cNvSpPr txBox="1"/>
          <p:nvPr/>
        </p:nvSpPr>
        <p:spPr>
          <a:xfrm>
            <a:off x="747862" y="8141328"/>
            <a:ext cx="6148617" cy="296235"/>
          </a:xfrm>
          <a:prstGeom prst="rect">
            <a:avLst/>
          </a:prstGeom>
        </p:spPr>
        <p:txBody>
          <a:bodyPr wrap="square" lIns="0" tIns="0" rIns="0" bIns="0" rtlCol="0" anchor="t">
            <a:spAutoFit/>
          </a:bodyPr>
          <a:lstStyle/>
          <a:p>
            <a:pPr algn="r">
              <a:lnSpc>
                <a:spcPts val="2379"/>
              </a:lnSpc>
              <a:spcBef>
                <a:spcPct val="0"/>
              </a:spcBef>
            </a:pPr>
            <a:r>
              <a:rPr lang="en-US" sz="1699" b="1" dirty="0" err="1">
                <a:solidFill>
                  <a:srgbClr val="404040"/>
                </a:solidFill>
                <a:latin typeface="メイリオ" panose="020B0604030504040204" pitchFamily="50" charset="-128"/>
                <a:ea typeface="メイリオ" panose="020B0604030504040204" pitchFamily="50" charset="-128"/>
                <a:cs typeface="Roboto Bold"/>
                <a:sym typeface="Roboto Bold"/>
              </a:rPr>
              <a:t>E-mail:ukihashi@shokokai.ne.jp</a:t>
            </a:r>
            <a:r>
              <a:rPr lang="en-US" sz="1699" b="1" dirty="0">
                <a:solidFill>
                  <a:srgbClr val="404040"/>
                </a:solidFill>
                <a:latin typeface="メイリオ" panose="020B0604030504040204" pitchFamily="50" charset="-128"/>
                <a:ea typeface="メイリオ" panose="020B0604030504040204" pitchFamily="50" charset="-128"/>
                <a:cs typeface="Roboto Bold"/>
                <a:sym typeface="Roboto Bold"/>
              </a:rPr>
              <a:t> FAX:0</a:t>
            </a:r>
            <a:r>
              <a:rPr lang="en-US" altLang="ja-JP" sz="1699" b="1" dirty="0">
                <a:solidFill>
                  <a:srgbClr val="404040"/>
                </a:solidFill>
                <a:latin typeface="メイリオ" panose="020B0604030504040204" pitchFamily="50" charset="-128"/>
                <a:ea typeface="メイリオ" panose="020B0604030504040204" pitchFamily="50" charset="-128"/>
                <a:cs typeface="Roboto Bold"/>
                <a:sym typeface="Roboto Bold"/>
              </a:rPr>
              <a:t>943</a:t>
            </a:r>
            <a:r>
              <a:rPr lang="en-US" sz="1699" b="1" dirty="0">
                <a:solidFill>
                  <a:srgbClr val="404040"/>
                </a:solidFill>
                <a:latin typeface="メイリオ" panose="020B0604030504040204" pitchFamily="50" charset="-128"/>
                <a:ea typeface="メイリオ" panose="020B0604030504040204" pitchFamily="50" charset="-128"/>
                <a:cs typeface="Roboto Bold"/>
                <a:sym typeface="Roboto Bold"/>
              </a:rPr>
              <a:t>-77-7509</a:t>
            </a:r>
          </a:p>
        </p:txBody>
      </p:sp>
      <p:sp>
        <p:nvSpPr>
          <p:cNvPr id="79" name="TextBox 79">
            <a:extLst>
              <a:ext uri="{FF2B5EF4-FFF2-40B4-BE49-F238E27FC236}">
                <a16:creationId xmlns:a16="http://schemas.microsoft.com/office/drawing/2014/main" id="{0031E07D-A5BC-88CE-49F1-9F8F0027A638}"/>
              </a:ext>
            </a:extLst>
          </p:cNvPr>
          <p:cNvSpPr txBox="1"/>
          <p:nvPr/>
        </p:nvSpPr>
        <p:spPr>
          <a:xfrm>
            <a:off x="2712" y="7512210"/>
            <a:ext cx="7562850" cy="225062"/>
          </a:xfrm>
          <a:prstGeom prst="rect">
            <a:avLst/>
          </a:prstGeom>
        </p:spPr>
        <p:txBody>
          <a:bodyPr wrap="square" lIns="0" tIns="0" rIns="0" bIns="0" rtlCol="0" anchor="t">
            <a:spAutoFit/>
          </a:bodyPr>
          <a:lstStyle/>
          <a:p>
            <a:pPr algn="ctr">
              <a:lnSpc>
                <a:spcPts val="1680"/>
              </a:lnSpc>
              <a:spcBef>
                <a:spcPct val="0"/>
              </a:spcBef>
            </a:pPr>
            <a:r>
              <a:rPr lang="ja-JP" altLang="en-US" sz="1600" b="1" dirty="0">
                <a:solidFill>
                  <a:srgbClr val="FFFFFF"/>
                </a:solidFill>
                <a:latin typeface="メイリオ" panose="020B0604030504040204" pitchFamily="50" charset="-128"/>
                <a:ea typeface="メイリオ" panose="020B0604030504040204" pitchFamily="50" charset="-128"/>
                <a:cs typeface="Noto Sans JP Bold"/>
                <a:sym typeface="Noto Sans JP Bold"/>
              </a:rPr>
              <a:t>求評会・商談会　参加申込書</a:t>
            </a:r>
            <a:endParaRPr lang="en-US" sz="1600" b="1" dirty="0">
              <a:solidFill>
                <a:srgbClr val="FFFFFF"/>
              </a:solidFill>
              <a:latin typeface="メイリオ" panose="020B0604030504040204" pitchFamily="50" charset="-128"/>
              <a:ea typeface="メイリオ" panose="020B0604030504040204" pitchFamily="50" charset="-128"/>
              <a:cs typeface="Noto Sans JP Bold"/>
              <a:sym typeface="Noto Sans JP Bold"/>
            </a:endParaRPr>
          </a:p>
        </p:txBody>
      </p:sp>
      <p:sp>
        <p:nvSpPr>
          <p:cNvPr id="81" name="TextBox 81">
            <a:extLst>
              <a:ext uri="{FF2B5EF4-FFF2-40B4-BE49-F238E27FC236}">
                <a16:creationId xmlns:a16="http://schemas.microsoft.com/office/drawing/2014/main" id="{00EB9800-DCA5-6B9B-698A-E2763DB19531}"/>
              </a:ext>
            </a:extLst>
          </p:cNvPr>
          <p:cNvSpPr txBox="1"/>
          <p:nvPr/>
        </p:nvSpPr>
        <p:spPr>
          <a:xfrm>
            <a:off x="305704" y="7851841"/>
            <a:ext cx="2183923" cy="191135"/>
          </a:xfrm>
          <a:prstGeom prst="rect">
            <a:avLst/>
          </a:prstGeom>
        </p:spPr>
        <p:txBody>
          <a:bodyPr lIns="0" tIns="0" rIns="0" bIns="0" rtlCol="0" anchor="t">
            <a:spAutoFit/>
          </a:bodyPr>
          <a:lstStyle/>
          <a:p>
            <a:pPr algn="l">
              <a:lnSpc>
                <a:spcPts val="1540"/>
              </a:lnSpc>
              <a:spcBef>
                <a:spcPct val="0"/>
              </a:spcBef>
            </a:pPr>
            <a:r>
              <a:rPr lang="ja-JP" altLang="en-US" sz="1100" b="1" dirty="0">
                <a:solidFill>
                  <a:srgbClr val="FFFFFF"/>
                </a:solidFill>
                <a:latin typeface="メイリオ" panose="020B0604030504040204" pitchFamily="50" charset="-128"/>
                <a:ea typeface="メイリオ" panose="020B0604030504040204" pitchFamily="50" charset="-128"/>
                <a:cs typeface="Roboto Bold"/>
                <a:sym typeface="Roboto Bold"/>
              </a:rPr>
              <a:t>うきは市商工会　行</a:t>
            </a:r>
            <a:endParaRPr lang="en-US" sz="11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sp>
        <p:nvSpPr>
          <p:cNvPr id="110" name="Freeform 110">
            <a:extLst>
              <a:ext uri="{FF2B5EF4-FFF2-40B4-BE49-F238E27FC236}">
                <a16:creationId xmlns:a16="http://schemas.microsoft.com/office/drawing/2014/main" id="{E8031EC7-6DBC-31BB-8625-BD157D341A28}"/>
              </a:ext>
            </a:extLst>
          </p:cNvPr>
          <p:cNvSpPr/>
          <p:nvPr/>
        </p:nvSpPr>
        <p:spPr>
          <a:xfrm>
            <a:off x="-1164361" y="574261"/>
            <a:ext cx="3024000" cy="1061149"/>
          </a:xfrm>
          <a:custGeom>
            <a:avLst/>
            <a:gdLst/>
            <a:ahLst/>
            <a:cxnLst/>
            <a:rect l="l" t="t" r="r" b="b"/>
            <a:pathLst>
              <a:path w="3024000" h="1061149">
                <a:moveTo>
                  <a:pt x="0" y="0"/>
                </a:moveTo>
                <a:lnTo>
                  <a:pt x="3024000" y="0"/>
                </a:lnTo>
                <a:lnTo>
                  <a:pt x="3024000" y="1061149"/>
                </a:lnTo>
                <a:lnTo>
                  <a:pt x="0" y="10611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p>
        </p:txBody>
      </p:sp>
      <p:grpSp>
        <p:nvGrpSpPr>
          <p:cNvPr id="54" name="グループ化 53">
            <a:extLst>
              <a:ext uri="{FF2B5EF4-FFF2-40B4-BE49-F238E27FC236}">
                <a16:creationId xmlns:a16="http://schemas.microsoft.com/office/drawing/2014/main" id="{162B2032-377E-00AC-677C-78541961E471}"/>
              </a:ext>
            </a:extLst>
          </p:cNvPr>
          <p:cNvGrpSpPr/>
          <p:nvPr/>
        </p:nvGrpSpPr>
        <p:grpSpPr>
          <a:xfrm>
            <a:off x="6652557" y="941497"/>
            <a:ext cx="828438" cy="660263"/>
            <a:chOff x="6487361" y="1203411"/>
            <a:chExt cx="828438" cy="660263"/>
          </a:xfrm>
        </p:grpSpPr>
        <p:grpSp>
          <p:nvGrpSpPr>
            <p:cNvPr id="52" name="グループ化 51">
              <a:extLst>
                <a:ext uri="{FF2B5EF4-FFF2-40B4-BE49-F238E27FC236}">
                  <a16:creationId xmlns:a16="http://schemas.microsoft.com/office/drawing/2014/main" id="{DD16FC9D-8796-39FC-1773-947D6F04396C}"/>
                </a:ext>
              </a:extLst>
            </p:cNvPr>
            <p:cNvGrpSpPr/>
            <p:nvPr/>
          </p:nvGrpSpPr>
          <p:grpSpPr>
            <a:xfrm>
              <a:off x="6487361" y="1205593"/>
              <a:ext cx="396000" cy="652804"/>
              <a:chOff x="6249345" y="1584636"/>
              <a:chExt cx="470467" cy="724305"/>
            </a:xfrm>
          </p:grpSpPr>
          <p:grpSp>
            <p:nvGrpSpPr>
              <p:cNvPr id="17" name="Group 17">
                <a:extLst>
                  <a:ext uri="{FF2B5EF4-FFF2-40B4-BE49-F238E27FC236}">
                    <a16:creationId xmlns:a16="http://schemas.microsoft.com/office/drawing/2014/main" id="{48F64E45-7619-1762-044D-3F478B54A6F4}"/>
                  </a:ext>
                </a:extLst>
              </p:cNvPr>
              <p:cNvGrpSpPr/>
              <p:nvPr/>
            </p:nvGrpSpPr>
            <p:grpSpPr>
              <a:xfrm>
                <a:off x="6249345" y="1840941"/>
                <a:ext cx="468000" cy="468000"/>
                <a:chOff x="0" y="0"/>
                <a:chExt cx="812800" cy="812800"/>
              </a:xfrm>
            </p:grpSpPr>
            <p:sp>
              <p:nvSpPr>
                <p:cNvPr id="18" name="Freeform 18">
                  <a:extLst>
                    <a:ext uri="{FF2B5EF4-FFF2-40B4-BE49-F238E27FC236}">
                      <a16:creationId xmlns:a16="http://schemas.microsoft.com/office/drawing/2014/main" id="{24C2DFD2-8FDA-99FC-7C26-2418D3D06B4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DD8B8B"/>
                </a:solidFill>
              </p:spPr>
              <p:txBody>
                <a:bodyPr/>
                <a:lstStyle/>
                <a:p>
                  <a:endParaRPr lang="ja-JP" altLang="en-US" sz="1400" dirty="0">
                    <a:latin typeface="メイリオ" panose="020B0604030504040204" pitchFamily="50" charset="-128"/>
                    <a:ea typeface="メイリオ" panose="020B0604030504040204" pitchFamily="50" charset="-128"/>
                  </a:endParaRPr>
                </a:p>
              </p:txBody>
            </p:sp>
            <p:sp>
              <p:nvSpPr>
                <p:cNvPr id="19" name="TextBox 19">
                  <a:extLst>
                    <a:ext uri="{FF2B5EF4-FFF2-40B4-BE49-F238E27FC236}">
                      <a16:creationId xmlns:a16="http://schemas.microsoft.com/office/drawing/2014/main" id="{B7F406EF-6DAE-2731-8E9A-2AA1FDB10DED}"/>
                    </a:ext>
                  </a:extLst>
                </p:cNvPr>
                <p:cNvSpPr txBox="1"/>
                <p:nvPr/>
              </p:nvSpPr>
              <p:spPr>
                <a:xfrm>
                  <a:off x="0" y="-38100"/>
                  <a:ext cx="812800" cy="850900"/>
                </a:xfrm>
                <a:prstGeom prst="rect">
                  <a:avLst/>
                </a:prstGeom>
              </p:spPr>
              <p:txBody>
                <a:bodyPr lIns="7890" tIns="7890" rIns="7890" bIns="7890" rtlCol="0" anchor="ctr"/>
                <a:lstStyle/>
                <a:p>
                  <a:pPr algn="ctr">
                    <a:lnSpc>
                      <a:spcPts val="2379"/>
                    </a:lnSpc>
                  </a:pPr>
                  <a:endParaRPr sz="1400">
                    <a:latin typeface="メイリオ" panose="020B0604030504040204" pitchFamily="50" charset="-128"/>
                    <a:ea typeface="メイリオ" panose="020B0604030504040204" pitchFamily="50" charset="-128"/>
                  </a:endParaRPr>
                </a:p>
              </p:txBody>
            </p:sp>
          </p:grpSp>
          <p:sp>
            <p:nvSpPr>
              <p:cNvPr id="72" name="TextBox 72">
                <a:extLst>
                  <a:ext uri="{FF2B5EF4-FFF2-40B4-BE49-F238E27FC236}">
                    <a16:creationId xmlns:a16="http://schemas.microsoft.com/office/drawing/2014/main" id="{364F4C79-3DAA-2B21-94A9-7DE0A17044B8}"/>
                  </a:ext>
                </a:extLst>
              </p:cNvPr>
              <p:cNvSpPr txBox="1"/>
              <p:nvPr/>
            </p:nvSpPr>
            <p:spPr>
              <a:xfrm>
                <a:off x="6249345" y="1584636"/>
                <a:ext cx="470467" cy="679032"/>
              </a:xfrm>
              <a:prstGeom prst="rect">
                <a:avLst/>
              </a:prstGeom>
            </p:spPr>
            <p:txBody>
              <a:bodyPr lIns="0" tIns="0" rIns="0" bIns="0" rtlCol="0" anchor="t">
                <a:spAutoFit/>
              </a:bodyPr>
              <a:lstStyle/>
              <a:p>
                <a:pPr algn="ctr">
                  <a:lnSpc>
                    <a:spcPts val="6070"/>
                  </a:lnSpc>
                  <a:spcBef>
                    <a:spcPct val="0"/>
                  </a:spcBef>
                </a:pPr>
                <a:r>
                  <a:rPr lang="ja-JP" altLang="en-US" sz="2400" b="1" dirty="0">
                    <a:solidFill>
                      <a:srgbClr val="FFFFFF"/>
                    </a:solidFill>
                    <a:latin typeface="メイリオ" panose="020B0604030504040204" pitchFamily="50" charset="-128"/>
                    <a:ea typeface="メイリオ" panose="020B0604030504040204" pitchFamily="50" charset="-128"/>
                    <a:cs typeface="Roboto Bold"/>
                    <a:sym typeface="Roboto Bold"/>
                  </a:rPr>
                  <a:t>開</a:t>
                </a:r>
                <a:endParaRPr lang="en-US" sz="24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grpSp>
          <p:nvGrpSpPr>
            <p:cNvPr id="45" name="グループ化 44">
              <a:extLst>
                <a:ext uri="{FF2B5EF4-FFF2-40B4-BE49-F238E27FC236}">
                  <a16:creationId xmlns:a16="http://schemas.microsoft.com/office/drawing/2014/main" id="{EEF22148-3870-8B9E-38A2-F5BD08635AE2}"/>
                </a:ext>
              </a:extLst>
            </p:cNvPr>
            <p:cNvGrpSpPr/>
            <p:nvPr/>
          </p:nvGrpSpPr>
          <p:grpSpPr>
            <a:xfrm>
              <a:off x="6919799" y="1203411"/>
              <a:ext cx="396000" cy="660263"/>
              <a:chOff x="6832202" y="1478056"/>
              <a:chExt cx="470467" cy="732581"/>
            </a:xfrm>
          </p:grpSpPr>
          <p:grpSp>
            <p:nvGrpSpPr>
              <p:cNvPr id="20" name="Group 20">
                <a:extLst>
                  <a:ext uri="{FF2B5EF4-FFF2-40B4-BE49-F238E27FC236}">
                    <a16:creationId xmlns:a16="http://schemas.microsoft.com/office/drawing/2014/main" id="{63DEB678-625A-C9EA-90B0-D3412763D41F}"/>
                  </a:ext>
                </a:extLst>
              </p:cNvPr>
              <p:cNvGrpSpPr/>
              <p:nvPr/>
            </p:nvGrpSpPr>
            <p:grpSpPr>
              <a:xfrm>
                <a:off x="6832202" y="1742637"/>
                <a:ext cx="468000" cy="468000"/>
                <a:chOff x="0" y="0"/>
                <a:chExt cx="812800" cy="812800"/>
              </a:xfrm>
            </p:grpSpPr>
            <p:sp>
              <p:nvSpPr>
                <p:cNvPr id="21" name="Freeform 21">
                  <a:extLst>
                    <a:ext uri="{FF2B5EF4-FFF2-40B4-BE49-F238E27FC236}">
                      <a16:creationId xmlns:a16="http://schemas.microsoft.com/office/drawing/2014/main" id="{978B62FF-2A73-63C4-D3F3-6EE22A3E6D26}"/>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DD8B8B"/>
                </a:solidFill>
              </p:spPr>
              <p:txBody>
                <a:bodyPr/>
                <a:lstStyle/>
                <a:p>
                  <a:endParaRPr lang="ja-JP" altLang="en-US" sz="1400">
                    <a:latin typeface="メイリオ" panose="020B0604030504040204" pitchFamily="50" charset="-128"/>
                    <a:ea typeface="メイリオ" panose="020B0604030504040204" pitchFamily="50" charset="-128"/>
                  </a:endParaRPr>
                </a:p>
              </p:txBody>
            </p:sp>
            <p:sp>
              <p:nvSpPr>
                <p:cNvPr id="22" name="TextBox 22">
                  <a:extLst>
                    <a:ext uri="{FF2B5EF4-FFF2-40B4-BE49-F238E27FC236}">
                      <a16:creationId xmlns:a16="http://schemas.microsoft.com/office/drawing/2014/main" id="{FD183E73-A0C5-3385-8BED-FC6CC8274999}"/>
                    </a:ext>
                  </a:extLst>
                </p:cNvPr>
                <p:cNvSpPr txBox="1"/>
                <p:nvPr/>
              </p:nvSpPr>
              <p:spPr>
                <a:xfrm>
                  <a:off x="0" y="-38100"/>
                  <a:ext cx="812800" cy="850900"/>
                </a:xfrm>
                <a:prstGeom prst="rect">
                  <a:avLst/>
                </a:prstGeom>
              </p:spPr>
              <p:txBody>
                <a:bodyPr lIns="7890" tIns="7890" rIns="7890" bIns="7890" rtlCol="0" anchor="ctr"/>
                <a:lstStyle/>
                <a:p>
                  <a:pPr algn="ctr">
                    <a:lnSpc>
                      <a:spcPts val="2379"/>
                    </a:lnSpc>
                  </a:pPr>
                  <a:endParaRPr sz="1400">
                    <a:latin typeface="メイリオ" panose="020B0604030504040204" pitchFamily="50" charset="-128"/>
                    <a:ea typeface="メイリオ" panose="020B0604030504040204" pitchFamily="50" charset="-128"/>
                  </a:endParaRPr>
                </a:p>
              </p:txBody>
            </p:sp>
          </p:grpSp>
          <p:sp>
            <p:nvSpPr>
              <p:cNvPr id="73" name="TextBox 73">
                <a:extLst>
                  <a:ext uri="{FF2B5EF4-FFF2-40B4-BE49-F238E27FC236}">
                    <a16:creationId xmlns:a16="http://schemas.microsoft.com/office/drawing/2014/main" id="{8659BB0C-C83E-DA25-EF99-7CD6086D5198}"/>
                  </a:ext>
                </a:extLst>
              </p:cNvPr>
              <p:cNvSpPr txBox="1"/>
              <p:nvPr/>
            </p:nvSpPr>
            <p:spPr>
              <a:xfrm>
                <a:off x="6832202" y="1478056"/>
                <a:ext cx="470467" cy="679032"/>
              </a:xfrm>
              <a:prstGeom prst="rect">
                <a:avLst/>
              </a:prstGeom>
            </p:spPr>
            <p:txBody>
              <a:bodyPr lIns="0" tIns="0" rIns="0" bIns="0" rtlCol="0" anchor="t">
                <a:spAutoFit/>
              </a:bodyPr>
              <a:lstStyle/>
              <a:p>
                <a:pPr algn="ctr">
                  <a:lnSpc>
                    <a:spcPts val="6070"/>
                  </a:lnSpc>
                  <a:spcBef>
                    <a:spcPct val="0"/>
                  </a:spcBef>
                </a:pPr>
                <a:r>
                  <a:rPr lang="ja-JP" altLang="en-US" sz="2400" b="1" dirty="0">
                    <a:solidFill>
                      <a:srgbClr val="FFFFFF"/>
                    </a:solidFill>
                    <a:latin typeface="メイリオ" panose="020B0604030504040204" pitchFamily="50" charset="-128"/>
                    <a:ea typeface="メイリオ" panose="020B0604030504040204" pitchFamily="50" charset="-128"/>
                    <a:cs typeface="Roboto Bold"/>
                    <a:sym typeface="Roboto Bold"/>
                  </a:rPr>
                  <a:t>催</a:t>
                </a:r>
                <a:endParaRPr lang="en-US" sz="24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grpSp>
      <p:sp>
        <p:nvSpPr>
          <p:cNvPr id="108" name="TextBox 108">
            <a:extLst>
              <a:ext uri="{FF2B5EF4-FFF2-40B4-BE49-F238E27FC236}">
                <a16:creationId xmlns:a16="http://schemas.microsoft.com/office/drawing/2014/main" id="{F1DEA108-EEB5-68CD-68DE-C0BFA13AAFC8}"/>
              </a:ext>
            </a:extLst>
          </p:cNvPr>
          <p:cNvSpPr txBox="1"/>
          <p:nvPr/>
        </p:nvSpPr>
        <p:spPr>
          <a:xfrm>
            <a:off x="330791" y="341680"/>
            <a:ext cx="6894913" cy="1392689"/>
          </a:xfrm>
          <a:prstGeom prst="rect">
            <a:avLst/>
          </a:prstGeom>
        </p:spPr>
        <p:txBody>
          <a:bodyPr wrap="square" lIns="0" tIns="0" rIns="0" bIns="0" rtlCol="0" anchor="t">
            <a:spAutoFit/>
          </a:bodyPr>
          <a:lstStyle/>
          <a:p>
            <a:pPr algn="l">
              <a:lnSpc>
                <a:spcPct val="150000"/>
              </a:lnSpc>
            </a:pPr>
            <a:r>
              <a:rPr lang="ja-JP" altLang="en-US" sz="2000" dirty="0">
                <a:latin typeface="メイリオ" panose="020B0604030504040204" pitchFamily="50" charset="-128"/>
                <a:ea typeface="メイリオ" panose="020B0604030504040204" pitchFamily="50" charset="-128"/>
                <a:cs typeface="はれのそら明朝"/>
                <a:sym typeface="はれのそら明朝"/>
              </a:rPr>
              <a:t>初開催！うきは市のまだ見ぬ逸品を発掘する</a:t>
            </a:r>
            <a:endParaRPr lang="en-US" altLang="ja-JP" sz="2000" dirty="0">
              <a:latin typeface="メイリオ" panose="020B0604030504040204" pitchFamily="50" charset="-128"/>
              <a:ea typeface="メイリオ" panose="020B0604030504040204" pitchFamily="50" charset="-128"/>
              <a:cs typeface="はれのそら明朝"/>
              <a:sym typeface="はれのそら明朝"/>
            </a:endParaRPr>
          </a:p>
          <a:p>
            <a:pPr algn="l">
              <a:lnSpc>
                <a:spcPct val="150000"/>
              </a:lnSpc>
            </a:pPr>
            <a:r>
              <a:rPr lang="ja-JP" altLang="en-US" sz="4400" dirty="0">
                <a:solidFill>
                  <a:srgbClr val="DD8B8B"/>
                </a:solidFill>
                <a:latin typeface="メイリオ" panose="020B0604030504040204" pitchFamily="50" charset="-128"/>
                <a:ea typeface="メイリオ" panose="020B0604030504040204" pitchFamily="50" charset="-128"/>
                <a:cs typeface="はれのそら明朝"/>
                <a:sym typeface="はれのそら明朝"/>
              </a:rPr>
              <a:t>バイヤー求評会・商談会</a:t>
            </a:r>
            <a:r>
              <a:rPr lang="en-US" sz="4400" dirty="0">
                <a:solidFill>
                  <a:srgbClr val="DD8B8B"/>
                </a:solidFill>
                <a:latin typeface="メイリオ" panose="020B0604030504040204" pitchFamily="50" charset="-128"/>
                <a:ea typeface="メイリオ" panose="020B0604030504040204" pitchFamily="50" charset="-128"/>
                <a:cs typeface="はれのそら明朝"/>
                <a:sym typeface="はれのそら明朝"/>
              </a:rPr>
              <a:t>　</a:t>
            </a:r>
          </a:p>
        </p:txBody>
      </p:sp>
      <p:grpSp>
        <p:nvGrpSpPr>
          <p:cNvPr id="42" name="グループ化 41">
            <a:extLst>
              <a:ext uri="{FF2B5EF4-FFF2-40B4-BE49-F238E27FC236}">
                <a16:creationId xmlns:a16="http://schemas.microsoft.com/office/drawing/2014/main" id="{4E8AF1E1-120C-29DB-8481-C890EB958B2E}"/>
              </a:ext>
            </a:extLst>
          </p:cNvPr>
          <p:cNvGrpSpPr/>
          <p:nvPr/>
        </p:nvGrpSpPr>
        <p:grpSpPr>
          <a:xfrm>
            <a:off x="346684" y="3841615"/>
            <a:ext cx="7608684" cy="3383841"/>
            <a:chOff x="346684" y="4069259"/>
            <a:chExt cx="7608684" cy="3383841"/>
          </a:xfrm>
        </p:grpSpPr>
        <p:sp>
          <p:nvSpPr>
            <p:cNvPr id="23" name="TextBox 23">
              <a:extLst>
                <a:ext uri="{FF2B5EF4-FFF2-40B4-BE49-F238E27FC236}">
                  <a16:creationId xmlns:a16="http://schemas.microsoft.com/office/drawing/2014/main" id="{91C94B25-954C-1F15-D6FC-D6728D1E6ABB}"/>
                </a:ext>
              </a:extLst>
            </p:cNvPr>
            <p:cNvSpPr txBox="1"/>
            <p:nvPr/>
          </p:nvSpPr>
          <p:spPr>
            <a:xfrm>
              <a:off x="1364704" y="4245190"/>
              <a:ext cx="1298888" cy="338554"/>
            </a:xfrm>
            <a:prstGeom prst="rect">
              <a:avLst/>
            </a:prstGeom>
          </p:spPr>
          <p:txBody>
            <a:bodyPr wrap="square" lIns="0" tIns="0" rIns="0" bIns="0" rtlCol="0" anchor="t">
              <a:spAutoFit/>
            </a:bodyPr>
            <a:lstStyle/>
            <a:p>
              <a:pPr algn="r">
                <a:lnSpc>
                  <a:spcPts val="2379"/>
                </a:lnSpc>
                <a:spcBef>
                  <a:spcPct val="0"/>
                </a:spcBef>
              </a:pPr>
              <a:r>
                <a:rPr lang="en-US" sz="2800" b="1" dirty="0">
                  <a:solidFill>
                    <a:srgbClr val="404040"/>
                  </a:solidFill>
                  <a:latin typeface="メイリオ" panose="020B0604030504040204" pitchFamily="50" charset="-128"/>
                  <a:ea typeface="メイリオ" panose="020B0604030504040204" pitchFamily="50" charset="-128"/>
                  <a:cs typeface="Roboto Bold"/>
                  <a:sym typeface="Roboto Bold"/>
                </a:rPr>
                <a:t>20</a:t>
              </a:r>
              <a:r>
                <a:rPr lang="en-US" altLang="ja-JP" sz="2800" b="1" dirty="0">
                  <a:solidFill>
                    <a:srgbClr val="404040"/>
                  </a:solidFill>
                  <a:latin typeface="メイリオ" panose="020B0604030504040204" pitchFamily="50" charset="-128"/>
                  <a:ea typeface="メイリオ" panose="020B0604030504040204" pitchFamily="50" charset="-128"/>
                  <a:cs typeface="Roboto Bold"/>
                  <a:sym typeface="Roboto Bold"/>
                </a:rPr>
                <a:t>26</a:t>
              </a:r>
              <a:endParaRPr lang="en-US" sz="2800"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grpSp>
          <p:nvGrpSpPr>
            <p:cNvPr id="24" name="Group 24">
              <a:extLst>
                <a:ext uri="{FF2B5EF4-FFF2-40B4-BE49-F238E27FC236}">
                  <a16:creationId xmlns:a16="http://schemas.microsoft.com/office/drawing/2014/main" id="{AB6EE2CC-D368-FF3D-73FD-27B60589AE18}"/>
                </a:ext>
              </a:extLst>
            </p:cNvPr>
            <p:cNvGrpSpPr/>
            <p:nvPr/>
          </p:nvGrpSpPr>
          <p:grpSpPr>
            <a:xfrm>
              <a:off x="4677874" y="4069259"/>
              <a:ext cx="504000" cy="459052"/>
              <a:chOff x="3937" y="-47625"/>
              <a:chExt cx="720000" cy="672000"/>
            </a:xfrm>
          </p:grpSpPr>
          <p:grpSp>
            <p:nvGrpSpPr>
              <p:cNvPr id="25" name="Group 25">
                <a:extLst>
                  <a:ext uri="{FF2B5EF4-FFF2-40B4-BE49-F238E27FC236}">
                    <a16:creationId xmlns:a16="http://schemas.microsoft.com/office/drawing/2014/main" id="{91F07B2D-2716-6887-350B-ECB8890623B0}"/>
                  </a:ext>
                </a:extLst>
              </p:cNvPr>
              <p:cNvGrpSpPr/>
              <p:nvPr/>
            </p:nvGrpSpPr>
            <p:grpSpPr>
              <a:xfrm>
                <a:off x="30012" y="-47625"/>
                <a:ext cx="672000" cy="672000"/>
                <a:chOff x="60742" y="-96393"/>
                <a:chExt cx="1360115" cy="1360115"/>
              </a:xfrm>
            </p:grpSpPr>
            <p:sp>
              <p:nvSpPr>
                <p:cNvPr id="26" name="Freeform 26">
                  <a:extLst>
                    <a:ext uri="{FF2B5EF4-FFF2-40B4-BE49-F238E27FC236}">
                      <a16:creationId xmlns:a16="http://schemas.microsoft.com/office/drawing/2014/main" id="{F1F676E9-0FD5-453B-B5DA-499E39718759}"/>
                    </a:ext>
                  </a:extLst>
                </p:cNvPr>
                <p:cNvSpPr/>
                <p:nvPr/>
              </p:nvSpPr>
              <p:spPr>
                <a:xfrm>
                  <a:off x="60742" y="-96393"/>
                  <a:ext cx="1360115" cy="13601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27" name="TextBox 27">
                  <a:extLst>
                    <a:ext uri="{FF2B5EF4-FFF2-40B4-BE49-F238E27FC236}">
                      <a16:creationId xmlns:a16="http://schemas.microsoft.com/office/drawing/2014/main" id="{42C35126-BE6C-8F58-68D4-FB182BF2A8C1}"/>
                    </a:ext>
                  </a:extLst>
                </p:cNvPr>
                <p:cNvSpPr txBox="1"/>
                <p:nvPr/>
              </p:nvSpPr>
              <p:spPr>
                <a:xfrm>
                  <a:off x="76200" y="38100"/>
                  <a:ext cx="660400" cy="698500"/>
                </a:xfrm>
                <a:prstGeom prst="rect">
                  <a:avLst/>
                </a:prstGeom>
              </p:spPr>
              <p:txBody>
                <a:bodyPr lIns="50800" tIns="50800" rIns="50800" bIns="50800" rtlCol="0" anchor="ctr"/>
                <a:lstStyle/>
                <a:p>
                  <a:pPr algn="ctr">
                    <a:lnSpc>
                      <a:spcPts val="2379"/>
                    </a:lnSpc>
                  </a:pPr>
                  <a:endParaRPr sz="2800">
                    <a:latin typeface="メイリオ" panose="020B0604030504040204" pitchFamily="50" charset="-128"/>
                    <a:ea typeface="メイリオ" panose="020B0604030504040204" pitchFamily="50" charset="-128"/>
                  </a:endParaRPr>
                </a:p>
              </p:txBody>
            </p:sp>
          </p:grpSp>
          <p:sp>
            <p:nvSpPr>
              <p:cNvPr id="28" name="TextBox 28">
                <a:extLst>
                  <a:ext uri="{FF2B5EF4-FFF2-40B4-BE49-F238E27FC236}">
                    <a16:creationId xmlns:a16="http://schemas.microsoft.com/office/drawing/2014/main" id="{D52ECFE3-0D84-A2E1-4380-D92DB24BD240}"/>
                  </a:ext>
                </a:extLst>
              </p:cNvPr>
              <p:cNvSpPr txBox="1"/>
              <p:nvPr/>
            </p:nvSpPr>
            <p:spPr>
              <a:xfrm>
                <a:off x="3937" y="128276"/>
                <a:ext cx="720000" cy="408312"/>
              </a:xfrm>
              <a:prstGeom prst="rect">
                <a:avLst/>
              </a:prstGeom>
            </p:spPr>
            <p:txBody>
              <a:bodyPr lIns="0" tIns="0" rIns="0" bIns="0" rtlCol="0" anchor="t">
                <a:spAutoFit/>
              </a:bodyPr>
              <a:lstStyle/>
              <a:p>
                <a:pPr algn="ctr">
                  <a:lnSpc>
                    <a:spcPts val="2100"/>
                  </a:lnSpc>
                  <a:spcBef>
                    <a:spcPct val="0"/>
                  </a:spcBef>
                </a:pPr>
                <a:r>
                  <a:rPr lang="ja-JP" altLang="en-US" sz="2000" b="1" dirty="0">
                    <a:solidFill>
                      <a:srgbClr val="FFFFFF"/>
                    </a:solidFill>
                    <a:latin typeface="メイリオ" panose="020B0604030504040204" pitchFamily="50" charset="-128"/>
                    <a:ea typeface="メイリオ" panose="020B0604030504040204" pitchFamily="50" charset="-128"/>
                    <a:cs typeface="Roboto Bold"/>
                    <a:sym typeface="Roboto Bold"/>
                  </a:rPr>
                  <a:t>水</a:t>
                </a:r>
                <a:endParaRPr lang="en-US" sz="20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sp>
          <p:nvSpPr>
            <p:cNvPr id="83" name="TextBox 83">
              <a:extLst>
                <a:ext uri="{FF2B5EF4-FFF2-40B4-BE49-F238E27FC236}">
                  <a16:creationId xmlns:a16="http://schemas.microsoft.com/office/drawing/2014/main" id="{E7A2E638-DFC2-ECBC-1760-F379EB4137A9}"/>
                </a:ext>
              </a:extLst>
            </p:cNvPr>
            <p:cNvSpPr txBox="1"/>
            <p:nvPr/>
          </p:nvSpPr>
          <p:spPr>
            <a:xfrm>
              <a:off x="2987756" y="4107962"/>
              <a:ext cx="327463" cy="513602"/>
            </a:xfrm>
            <a:prstGeom prst="rect">
              <a:avLst/>
            </a:prstGeom>
          </p:spPr>
          <p:txBody>
            <a:bodyPr wrap="square" lIns="0" tIns="0" rIns="0" bIns="0" rtlCol="0" anchor="t">
              <a:spAutoFit/>
            </a:bodyPr>
            <a:lstStyle/>
            <a:p>
              <a:pPr algn="l">
                <a:lnSpc>
                  <a:spcPts val="3895"/>
                </a:lnSpc>
                <a:spcBef>
                  <a:spcPct val="0"/>
                </a:spcBef>
              </a:pPr>
              <a:r>
                <a:rPr lang="en-US" sz="3600" b="1" spc="-211" dirty="0">
                  <a:solidFill>
                    <a:srgbClr val="404040"/>
                  </a:solidFill>
                  <a:latin typeface="メイリオ" panose="020B0604030504040204" pitchFamily="50" charset="-128"/>
                  <a:ea typeface="メイリオ" panose="020B0604030504040204" pitchFamily="50" charset="-128"/>
                  <a:cs typeface="Roboto Bold"/>
                  <a:sym typeface="Roboto Bold"/>
                </a:rPr>
                <a:t>1</a:t>
              </a:r>
            </a:p>
          </p:txBody>
        </p:sp>
        <p:sp>
          <p:nvSpPr>
            <p:cNvPr id="84" name="TextBox 84">
              <a:extLst>
                <a:ext uri="{FF2B5EF4-FFF2-40B4-BE49-F238E27FC236}">
                  <a16:creationId xmlns:a16="http://schemas.microsoft.com/office/drawing/2014/main" id="{DD674074-9980-8BA7-1644-2D765A01057F}"/>
                </a:ext>
              </a:extLst>
            </p:cNvPr>
            <p:cNvSpPr txBox="1"/>
            <p:nvPr/>
          </p:nvSpPr>
          <p:spPr>
            <a:xfrm>
              <a:off x="3300622" y="4248634"/>
              <a:ext cx="228917" cy="276225"/>
            </a:xfrm>
            <a:prstGeom prst="rect">
              <a:avLst/>
            </a:prstGeom>
          </p:spPr>
          <p:txBody>
            <a:bodyPr lIns="0" tIns="0" rIns="0" bIns="0" rtlCol="0" anchor="t">
              <a:spAutoFit/>
            </a:bodyPr>
            <a:lstStyle/>
            <a:p>
              <a:pPr algn="l">
                <a:lnSpc>
                  <a:spcPts val="2100"/>
                </a:lnSpc>
                <a:spcBef>
                  <a:spcPct val="0"/>
                </a:spcBef>
              </a:pPr>
              <a:r>
                <a:rPr lang="en-US" sz="2000" b="1" dirty="0">
                  <a:solidFill>
                    <a:srgbClr val="404040"/>
                  </a:solidFill>
                  <a:latin typeface="メイリオ" panose="020B0604030504040204" pitchFamily="50" charset="-128"/>
                  <a:ea typeface="メイリオ" panose="020B0604030504040204" pitchFamily="50" charset="-128"/>
                  <a:cs typeface="Roboto Bold"/>
                  <a:sym typeface="Roboto Bold"/>
                </a:rPr>
                <a:t>月</a:t>
              </a:r>
            </a:p>
          </p:txBody>
        </p:sp>
        <p:sp>
          <p:nvSpPr>
            <p:cNvPr id="85" name="TextBox 85">
              <a:extLst>
                <a:ext uri="{FF2B5EF4-FFF2-40B4-BE49-F238E27FC236}">
                  <a16:creationId xmlns:a16="http://schemas.microsoft.com/office/drawing/2014/main" id="{0B5C3AD1-D377-AB2B-D5B0-EECA23B44665}"/>
                </a:ext>
              </a:extLst>
            </p:cNvPr>
            <p:cNvSpPr txBox="1"/>
            <p:nvPr/>
          </p:nvSpPr>
          <p:spPr>
            <a:xfrm>
              <a:off x="3615325" y="4107962"/>
              <a:ext cx="646053" cy="513602"/>
            </a:xfrm>
            <a:prstGeom prst="rect">
              <a:avLst/>
            </a:prstGeom>
          </p:spPr>
          <p:txBody>
            <a:bodyPr wrap="square" lIns="0" tIns="0" rIns="0" bIns="0" rtlCol="0" anchor="t">
              <a:spAutoFit/>
            </a:bodyPr>
            <a:lstStyle/>
            <a:p>
              <a:pPr algn="l">
                <a:lnSpc>
                  <a:spcPts val="3895"/>
                </a:lnSpc>
                <a:spcBef>
                  <a:spcPct val="0"/>
                </a:spcBef>
              </a:pPr>
              <a:r>
                <a:rPr lang="en-US" altLang="ja-JP" sz="3600" b="1" spc="-211" dirty="0">
                  <a:solidFill>
                    <a:srgbClr val="404040"/>
                  </a:solidFill>
                  <a:latin typeface="メイリオ" panose="020B0604030504040204" pitchFamily="50" charset="-128"/>
                  <a:ea typeface="メイリオ" panose="020B0604030504040204" pitchFamily="50" charset="-128"/>
                  <a:cs typeface="Roboto Bold"/>
                  <a:sym typeface="Roboto Bold"/>
                </a:rPr>
                <a:t>21</a:t>
              </a:r>
              <a:endParaRPr lang="en-US" sz="3600" b="1" spc="-21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sp>
          <p:nvSpPr>
            <p:cNvPr id="86" name="TextBox 86">
              <a:extLst>
                <a:ext uri="{FF2B5EF4-FFF2-40B4-BE49-F238E27FC236}">
                  <a16:creationId xmlns:a16="http://schemas.microsoft.com/office/drawing/2014/main" id="{329D4A98-866A-D8B9-850C-35560A47B834}"/>
                </a:ext>
              </a:extLst>
            </p:cNvPr>
            <p:cNvSpPr txBox="1"/>
            <p:nvPr/>
          </p:nvSpPr>
          <p:spPr>
            <a:xfrm>
              <a:off x="4269277" y="4248634"/>
              <a:ext cx="228917" cy="276225"/>
            </a:xfrm>
            <a:prstGeom prst="rect">
              <a:avLst/>
            </a:prstGeom>
          </p:spPr>
          <p:txBody>
            <a:bodyPr lIns="0" tIns="0" rIns="0" bIns="0" rtlCol="0" anchor="t">
              <a:spAutoFit/>
            </a:bodyPr>
            <a:lstStyle/>
            <a:p>
              <a:pPr algn="l">
                <a:lnSpc>
                  <a:spcPts val="2100"/>
                </a:lnSpc>
                <a:spcBef>
                  <a:spcPct val="0"/>
                </a:spcBef>
              </a:pPr>
              <a:r>
                <a:rPr lang="en-US" sz="2000" b="1" dirty="0">
                  <a:solidFill>
                    <a:srgbClr val="404040"/>
                  </a:solidFill>
                  <a:latin typeface="メイリオ" panose="020B0604030504040204" pitchFamily="50" charset="-128"/>
                  <a:ea typeface="メイリオ" panose="020B0604030504040204" pitchFamily="50" charset="-128"/>
                  <a:cs typeface="Roboto Bold"/>
                  <a:sym typeface="Roboto Bold"/>
                </a:rPr>
                <a:t>日</a:t>
              </a:r>
            </a:p>
          </p:txBody>
        </p:sp>
        <p:grpSp>
          <p:nvGrpSpPr>
            <p:cNvPr id="117" name="グループ化 116">
              <a:extLst>
                <a:ext uri="{FF2B5EF4-FFF2-40B4-BE49-F238E27FC236}">
                  <a16:creationId xmlns:a16="http://schemas.microsoft.com/office/drawing/2014/main" id="{29835A77-479B-EF44-5977-A11BF0914C8A}"/>
                </a:ext>
              </a:extLst>
            </p:cNvPr>
            <p:cNvGrpSpPr/>
            <p:nvPr/>
          </p:nvGrpSpPr>
          <p:grpSpPr>
            <a:xfrm>
              <a:off x="354583" y="4782481"/>
              <a:ext cx="936000" cy="288000"/>
              <a:chOff x="365946" y="5950045"/>
              <a:chExt cx="936000" cy="288000"/>
            </a:xfrm>
          </p:grpSpPr>
          <p:grpSp>
            <p:nvGrpSpPr>
              <p:cNvPr id="29" name="Group 29">
                <a:extLst>
                  <a:ext uri="{FF2B5EF4-FFF2-40B4-BE49-F238E27FC236}">
                    <a16:creationId xmlns:a16="http://schemas.microsoft.com/office/drawing/2014/main" id="{89819D7C-6F45-8EA5-B602-0CB2E8AA1CA5}"/>
                  </a:ext>
                </a:extLst>
              </p:cNvPr>
              <p:cNvGrpSpPr/>
              <p:nvPr/>
            </p:nvGrpSpPr>
            <p:grpSpPr>
              <a:xfrm>
                <a:off x="365946" y="5950045"/>
                <a:ext cx="936000" cy="288000"/>
                <a:chOff x="0" y="0"/>
                <a:chExt cx="258988" cy="76761"/>
              </a:xfrm>
            </p:grpSpPr>
            <p:sp>
              <p:nvSpPr>
                <p:cNvPr id="30" name="Freeform 30">
                  <a:extLst>
                    <a:ext uri="{FF2B5EF4-FFF2-40B4-BE49-F238E27FC236}">
                      <a16:creationId xmlns:a16="http://schemas.microsoft.com/office/drawing/2014/main" id="{5B09DF86-314C-AF32-4751-D91C309B1E10}"/>
                    </a:ext>
                  </a:extLst>
                </p:cNvPr>
                <p:cNvSpPr/>
                <p:nvPr/>
              </p:nvSpPr>
              <p:spPr>
                <a:xfrm>
                  <a:off x="0" y="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31" name="TextBox 31">
                  <a:extLst>
                    <a:ext uri="{FF2B5EF4-FFF2-40B4-BE49-F238E27FC236}">
                      <a16:creationId xmlns:a16="http://schemas.microsoft.com/office/drawing/2014/main" id="{CF41D8AA-75F9-1DF9-8696-5678F87B432B}"/>
                    </a:ext>
                  </a:extLst>
                </p:cNvPr>
                <p:cNvSpPr txBox="1"/>
                <p:nvPr/>
              </p:nvSpPr>
              <p:spPr>
                <a:xfrm>
                  <a:off x="0" y="-19050"/>
                  <a:ext cx="258988" cy="95811"/>
                </a:xfrm>
                <a:prstGeom prst="rect">
                  <a:avLst/>
                </a:prstGeom>
              </p:spPr>
              <p:txBody>
                <a:bodyPr lIns="50800" tIns="50800" rIns="50800" bIns="50800" rtlCol="0" anchor="ctr"/>
                <a:lstStyle/>
                <a:p>
                  <a:pPr algn="ctr">
                    <a:lnSpc>
                      <a:spcPts val="1399"/>
                    </a:lnSpc>
                  </a:pPr>
                  <a:endParaRPr sz="2800">
                    <a:latin typeface="メイリオ" panose="020B0604030504040204" pitchFamily="50" charset="-128"/>
                    <a:ea typeface="メイリオ" panose="020B0604030504040204" pitchFamily="50" charset="-128"/>
                  </a:endParaRPr>
                </a:p>
              </p:txBody>
            </p:sp>
          </p:grpSp>
          <p:sp>
            <p:nvSpPr>
              <p:cNvPr id="87" name="TextBox 87">
                <a:extLst>
                  <a:ext uri="{FF2B5EF4-FFF2-40B4-BE49-F238E27FC236}">
                    <a16:creationId xmlns:a16="http://schemas.microsoft.com/office/drawing/2014/main" id="{CF5C10C9-661A-D959-A136-2DAD1F42A966}"/>
                  </a:ext>
                </a:extLst>
              </p:cNvPr>
              <p:cNvSpPr txBox="1"/>
              <p:nvPr/>
            </p:nvSpPr>
            <p:spPr>
              <a:xfrm>
                <a:off x="419219" y="6046715"/>
                <a:ext cx="828000" cy="188513"/>
              </a:xfrm>
              <a:prstGeom prst="rect">
                <a:avLst/>
              </a:prstGeom>
            </p:spPr>
            <p:txBody>
              <a:bodyPr lIns="0" tIns="0" rIns="0" bIns="0" rtlCol="0" anchor="t">
                <a:spAutoFit/>
              </a:bodyPr>
              <a:lstStyle/>
              <a:p>
                <a:pPr algn="ctr">
                  <a:lnSpc>
                    <a:spcPts val="1399"/>
                  </a:lnSpc>
                  <a:spcBef>
                    <a:spcPct val="0"/>
                  </a:spcBef>
                </a:pPr>
                <a:r>
                  <a:rPr 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時</a:t>
                </a:r>
                <a:r>
                  <a:rPr lang="ja-JP" alt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　　</a:t>
                </a:r>
                <a:r>
                  <a:rPr 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間</a:t>
                </a:r>
              </a:p>
            </p:txBody>
          </p:sp>
        </p:grpSp>
        <p:sp>
          <p:nvSpPr>
            <p:cNvPr id="88" name="TextBox 88">
              <a:extLst>
                <a:ext uri="{FF2B5EF4-FFF2-40B4-BE49-F238E27FC236}">
                  <a16:creationId xmlns:a16="http://schemas.microsoft.com/office/drawing/2014/main" id="{10D655B9-0092-120B-6402-354DBC043FDF}"/>
                </a:ext>
              </a:extLst>
            </p:cNvPr>
            <p:cNvSpPr txBox="1"/>
            <p:nvPr/>
          </p:nvSpPr>
          <p:spPr>
            <a:xfrm>
              <a:off x="1500270" y="4809065"/>
              <a:ext cx="5418721" cy="256480"/>
            </a:xfrm>
            <a:prstGeom prst="rect">
              <a:avLst/>
            </a:prstGeom>
          </p:spPr>
          <p:txBody>
            <a:bodyPr wrap="square" lIns="0" tIns="0" rIns="0" bIns="0" rtlCol="0" anchor="t">
              <a:spAutoFit/>
            </a:bodyPr>
            <a:lstStyle/>
            <a:p>
              <a:pPr algn="just">
                <a:lnSpc>
                  <a:spcPts val="1959"/>
                </a:lnSpc>
                <a:spcBef>
                  <a:spcPct val="0"/>
                </a:spcBef>
              </a:pPr>
              <a:r>
                <a:rPr lang="ja-JP" alt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第</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1</a:t>
              </a:r>
              <a:r>
                <a:rPr lang="ja-JP" alt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部　</a:t>
              </a: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1</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3</a:t>
              </a: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:00-1</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4</a:t>
              </a:r>
              <a:r>
                <a:rPr 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30</a:t>
              </a:r>
              <a:r>
                <a:rPr lang="ja-JP" alt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、第</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2</a:t>
              </a:r>
              <a:r>
                <a:rPr lang="ja-JP" altLang="en-US" sz="1600" b="1" dirty="0">
                  <a:solidFill>
                    <a:srgbClr val="404040"/>
                  </a:solidFill>
                  <a:latin typeface="メイリオ" panose="020B0604030504040204" pitchFamily="50" charset="-128"/>
                  <a:ea typeface="メイリオ" panose="020B0604030504040204" pitchFamily="50" charset="-128"/>
                  <a:cs typeface="Roboto Bold"/>
                  <a:sym typeface="Roboto Bold"/>
                </a:rPr>
                <a:t>部　</a:t>
              </a:r>
              <a:r>
                <a:rPr lang="en-US" altLang="ja-JP" sz="1600" b="1" dirty="0">
                  <a:solidFill>
                    <a:srgbClr val="404040"/>
                  </a:solidFill>
                  <a:latin typeface="メイリオ" panose="020B0604030504040204" pitchFamily="50" charset="-128"/>
                  <a:ea typeface="メイリオ" panose="020B0604030504040204" pitchFamily="50" charset="-128"/>
                  <a:cs typeface="Roboto Bold"/>
                  <a:sym typeface="Roboto Bold"/>
                </a:rPr>
                <a:t>14:30-16:00</a:t>
              </a:r>
              <a:endParaRPr lang="en-US" sz="1600"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grpSp>
          <p:nvGrpSpPr>
            <p:cNvPr id="116" name="グループ化 115">
              <a:extLst>
                <a:ext uri="{FF2B5EF4-FFF2-40B4-BE49-F238E27FC236}">
                  <a16:creationId xmlns:a16="http://schemas.microsoft.com/office/drawing/2014/main" id="{5519DD34-84D1-EA8F-72BC-1DA2CD0BE4AA}"/>
                </a:ext>
              </a:extLst>
            </p:cNvPr>
            <p:cNvGrpSpPr/>
            <p:nvPr/>
          </p:nvGrpSpPr>
          <p:grpSpPr>
            <a:xfrm>
              <a:off x="354583" y="5336092"/>
              <a:ext cx="936000" cy="288000"/>
              <a:chOff x="365946" y="6349226"/>
              <a:chExt cx="936000" cy="288000"/>
            </a:xfrm>
          </p:grpSpPr>
          <p:grpSp>
            <p:nvGrpSpPr>
              <p:cNvPr id="32" name="Group 32">
                <a:extLst>
                  <a:ext uri="{FF2B5EF4-FFF2-40B4-BE49-F238E27FC236}">
                    <a16:creationId xmlns:a16="http://schemas.microsoft.com/office/drawing/2014/main" id="{F067AEDB-EE22-6597-C9F5-3269B6474779}"/>
                  </a:ext>
                </a:extLst>
              </p:cNvPr>
              <p:cNvGrpSpPr/>
              <p:nvPr/>
            </p:nvGrpSpPr>
            <p:grpSpPr>
              <a:xfrm>
                <a:off x="365946" y="6349226"/>
                <a:ext cx="936000" cy="288000"/>
                <a:chOff x="0" y="0"/>
                <a:chExt cx="258988" cy="76761"/>
              </a:xfrm>
            </p:grpSpPr>
            <p:sp>
              <p:nvSpPr>
                <p:cNvPr id="33" name="Freeform 33">
                  <a:extLst>
                    <a:ext uri="{FF2B5EF4-FFF2-40B4-BE49-F238E27FC236}">
                      <a16:creationId xmlns:a16="http://schemas.microsoft.com/office/drawing/2014/main" id="{711E2A57-68AF-F94D-5623-59200634DCD1}"/>
                    </a:ext>
                  </a:extLst>
                </p:cNvPr>
                <p:cNvSpPr/>
                <p:nvPr/>
              </p:nvSpPr>
              <p:spPr>
                <a:xfrm>
                  <a:off x="0" y="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34" name="TextBox 34">
                  <a:extLst>
                    <a:ext uri="{FF2B5EF4-FFF2-40B4-BE49-F238E27FC236}">
                      <a16:creationId xmlns:a16="http://schemas.microsoft.com/office/drawing/2014/main" id="{B4EF6058-897A-1E36-E6DF-E4EF99F6B51E}"/>
                    </a:ext>
                  </a:extLst>
                </p:cNvPr>
                <p:cNvSpPr txBox="1"/>
                <p:nvPr/>
              </p:nvSpPr>
              <p:spPr>
                <a:xfrm>
                  <a:off x="0" y="-19050"/>
                  <a:ext cx="258988" cy="95811"/>
                </a:xfrm>
                <a:prstGeom prst="rect">
                  <a:avLst/>
                </a:prstGeom>
              </p:spPr>
              <p:txBody>
                <a:bodyPr lIns="50800" tIns="50800" rIns="50800" bIns="50800" rtlCol="0" anchor="ctr"/>
                <a:lstStyle/>
                <a:p>
                  <a:pPr algn="ctr">
                    <a:lnSpc>
                      <a:spcPts val="1399"/>
                    </a:lnSpc>
                  </a:pPr>
                  <a:endParaRPr sz="2800">
                    <a:latin typeface="メイリオ" panose="020B0604030504040204" pitchFamily="50" charset="-128"/>
                    <a:ea typeface="メイリオ" panose="020B0604030504040204" pitchFamily="50" charset="-128"/>
                  </a:endParaRPr>
                </a:p>
              </p:txBody>
            </p:sp>
          </p:grpSp>
          <p:sp>
            <p:nvSpPr>
              <p:cNvPr id="89" name="TextBox 89">
                <a:extLst>
                  <a:ext uri="{FF2B5EF4-FFF2-40B4-BE49-F238E27FC236}">
                    <a16:creationId xmlns:a16="http://schemas.microsoft.com/office/drawing/2014/main" id="{6A9D127D-6401-D0C0-2C4D-74CDFF2006A7}"/>
                  </a:ext>
                </a:extLst>
              </p:cNvPr>
              <p:cNvSpPr txBox="1"/>
              <p:nvPr/>
            </p:nvSpPr>
            <p:spPr>
              <a:xfrm>
                <a:off x="419219" y="6445896"/>
                <a:ext cx="828000" cy="188513"/>
              </a:xfrm>
              <a:prstGeom prst="rect">
                <a:avLst/>
              </a:prstGeom>
            </p:spPr>
            <p:txBody>
              <a:bodyPr lIns="0" tIns="0" rIns="0" bIns="0" rtlCol="0" anchor="t">
                <a:spAutoFit/>
              </a:bodyPr>
              <a:lstStyle/>
              <a:p>
                <a:pPr algn="ctr">
                  <a:lnSpc>
                    <a:spcPts val="1399"/>
                  </a:lnSpc>
                  <a:spcBef>
                    <a:spcPct val="0"/>
                  </a:spcBef>
                </a:pPr>
                <a:r>
                  <a:rPr 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会</a:t>
                </a:r>
                <a:r>
                  <a:rPr lang="ja-JP" alt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　　</a:t>
                </a:r>
                <a:r>
                  <a:rPr 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場</a:t>
                </a:r>
              </a:p>
            </p:txBody>
          </p:sp>
        </p:grpSp>
        <p:sp>
          <p:nvSpPr>
            <p:cNvPr id="90" name="TextBox 90">
              <a:extLst>
                <a:ext uri="{FF2B5EF4-FFF2-40B4-BE49-F238E27FC236}">
                  <a16:creationId xmlns:a16="http://schemas.microsoft.com/office/drawing/2014/main" id="{C79D78B2-A738-8EEB-1E6D-FDC7CEF477F0}"/>
                </a:ext>
              </a:extLst>
            </p:cNvPr>
            <p:cNvSpPr txBox="1"/>
            <p:nvPr/>
          </p:nvSpPr>
          <p:spPr>
            <a:xfrm>
              <a:off x="1501597" y="5286904"/>
              <a:ext cx="6453771" cy="261610"/>
            </a:xfrm>
            <a:prstGeom prst="rect">
              <a:avLst/>
            </a:prstGeom>
          </p:spPr>
          <p:txBody>
            <a:bodyPr wrap="square" lIns="0" tIns="0" rIns="0" bIns="0" rtlCol="0" anchor="t">
              <a:spAutoFit/>
            </a:bodyPr>
            <a:lstStyle/>
            <a:p>
              <a:pPr algn="just">
                <a:lnSpc>
                  <a:spcPts val="1959"/>
                </a:lnSpc>
                <a:spcBef>
                  <a:spcPct val="0"/>
                </a:spcBef>
              </a:pPr>
              <a:r>
                <a:rPr lang="en-US" altLang="ja-JP" dirty="0">
                  <a:latin typeface="メイリオ" panose="020B0604030504040204" pitchFamily="50" charset="-128"/>
                  <a:ea typeface="メイリオ" panose="020B0604030504040204" pitchFamily="50" charset="-128"/>
                </a:rPr>
                <a:t>TSUTAYA BOOKSTORE </a:t>
              </a:r>
              <a:r>
                <a:rPr lang="ja-JP" altLang="en-US" dirty="0">
                  <a:latin typeface="メイリオ" panose="020B0604030504040204" pitchFamily="50" charset="-128"/>
                  <a:ea typeface="メイリオ" panose="020B0604030504040204" pitchFamily="50" charset="-128"/>
                </a:rPr>
                <a:t>マークイズ福岡ももち　</a:t>
              </a:r>
              <a:endParaRPr lang="en-US" sz="1399"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sp>
          <p:nvSpPr>
            <p:cNvPr id="91" name="TextBox 91">
              <a:extLst>
                <a:ext uri="{FF2B5EF4-FFF2-40B4-BE49-F238E27FC236}">
                  <a16:creationId xmlns:a16="http://schemas.microsoft.com/office/drawing/2014/main" id="{9255D4E2-7552-721D-C41D-E33DE7606E92}"/>
                </a:ext>
              </a:extLst>
            </p:cNvPr>
            <p:cNvSpPr txBox="1"/>
            <p:nvPr/>
          </p:nvSpPr>
          <p:spPr>
            <a:xfrm>
              <a:off x="1501597" y="5603992"/>
              <a:ext cx="6147291" cy="180819"/>
            </a:xfrm>
            <a:prstGeom prst="rect">
              <a:avLst/>
            </a:prstGeom>
          </p:spPr>
          <p:txBody>
            <a:bodyPr wrap="square" lIns="0" tIns="0" rIns="0" bIns="0" rtlCol="0" anchor="t">
              <a:spAutoFit/>
            </a:bodyPr>
            <a:lstStyle/>
            <a:p>
              <a:pPr algn="just">
                <a:lnSpc>
                  <a:spcPts val="1399"/>
                </a:lnSpc>
                <a:spcBef>
                  <a:spcPct val="0"/>
                </a:spcBef>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810-0065 </a:t>
              </a:r>
              <a:r>
                <a:rPr lang="ja-JP" altLang="en-US" sz="1200" dirty="0">
                  <a:latin typeface="メイリオ" panose="020B0604030504040204" pitchFamily="50" charset="-128"/>
                  <a:ea typeface="メイリオ" panose="020B0604030504040204" pitchFamily="50" charset="-128"/>
                </a:rPr>
                <a:t>福岡県福岡市中央区地行浜２丁目２−１ ＭＡＲＫ ＩＳ 福岡ももち ２Ｆ</a:t>
              </a:r>
              <a:endParaRPr lang="en-US" sz="700" dirty="0">
                <a:solidFill>
                  <a:srgbClr val="404040"/>
                </a:solidFill>
                <a:latin typeface="メイリオ" panose="020B0604030504040204" pitchFamily="50" charset="-128"/>
                <a:ea typeface="メイリオ" panose="020B0604030504040204" pitchFamily="50" charset="-128"/>
                <a:cs typeface="Noto Sans JP"/>
                <a:sym typeface="Noto Sans JP"/>
              </a:endParaRPr>
            </a:p>
          </p:txBody>
        </p:sp>
        <p:grpSp>
          <p:nvGrpSpPr>
            <p:cNvPr id="115" name="グループ化 114">
              <a:extLst>
                <a:ext uri="{FF2B5EF4-FFF2-40B4-BE49-F238E27FC236}">
                  <a16:creationId xmlns:a16="http://schemas.microsoft.com/office/drawing/2014/main" id="{6BB3A4A0-8F2F-8AB0-0CE1-D929F545C0BF}"/>
                </a:ext>
              </a:extLst>
            </p:cNvPr>
            <p:cNvGrpSpPr/>
            <p:nvPr/>
          </p:nvGrpSpPr>
          <p:grpSpPr>
            <a:xfrm>
              <a:off x="357684" y="5908188"/>
              <a:ext cx="936000" cy="290406"/>
              <a:chOff x="365946" y="6705130"/>
              <a:chExt cx="936000" cy="290406"/>
            </a:xfrm>
          </p:grpSpPr>
          <p:grpSp>
            <p:nvGrpSpPr>
              <p:cNvPr id="35" name="Group 35">
                <a:extLst>
                  <a:ext uri="{FF2B5EF4-FFF2-40B4-BE49-F238E27FC236}">
                    <a16:creationId xmlns:a16="http://schemas.microsoft.com/office/drawing/2014/main" id="{EB4172DD-28D2-5D9C-17EA-08FD3A39D262}"/>
                  </a:ext>
                </a:extLst>
              </p:cNvPr>
              <p:cNvGrpSpPr/>
              <p:nvPr/>
            </p:nvGrpSpPr>
            <p:grpSpPr>
              <a:xfrm>
                <a:off x="365946" y="6705130"/>
                <a:ext cx="936000" cy="288000"/>
                <a:chOff x="0" y="0"/>
                <a:chExt cx="258988" cy="76761"/>
              </a:xfrm>
            </p:grpSpPr>
            <p:sp>
              <p:nvSpPr>
                <p:cNvPr id="36" name="Freeform 36">
                  <a:extLst>
                    <a:ext uri="{FF2B5EF4-FFF2-40B4-BE49-F238E27FC236}">
                      <a16:creationId xmlns:a16="http://schemas.microsoft.com/office/drawing/2014/main" id="{D8DC4E69-363F-4889-9F5A-95FD9CE50C26}"/>
                    </a:ext>
                  </a:extLst>
                </p:cNvPr>
                <p:cNvSpPr/>
                <p:nvPr/>
              </p:nvSpPr>
              <p:spPr>
                <a:xfrm>
                  <a:off x="0" y="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37" name="TextBox 37">
                  <a:extLst>
                    <a:ext uri="{FF2B5EF4-FFF2-40B4-BE49-F238E27FC236}">
                      <a16:creationId xmlns:a16="http://schemas.microsoft.com/office/drawing/2014/main" id="{342921F7-FFC1-121E-DC7F-8D385918E36F}"/>
                    </a:ext>
                  </a:extLst>
                </p:cNvPr>
                <p:cNvSpPr txBox="1"/>
                <p:nvPr/>
              </p:nvSpPr>
              <p:spPr>
                <a:xfrm>
                  <a:off x="0" y="-19050"/>
                  <a:ext cx="258988" cy="95811"/>
                </a:xfrm>
                <a:prstGeom prst="rect">
                  <a:avLst/>
                </a:prstGeom>
              </p:spPr>
              <p:txBody>
                <a:bodyPr lIns="50800" tIns="50800" rIns="50800" bIns="50800" rtlCol="0" anchor="ctr"/>
                <a:lstStyle/>
                <a:p>
                  <a:pPr algn="ctr">
                    <a:lnSpc>
                      <a:spcPts val="1399"/>
                    </a:lnSpc>
                  </a:pPr>
                  <a:endParaRPr sz="2800">
                    <a:latin typeface="メイリオ" panose="020B0604030504040204" pitchFamily="50" charset="-128"/>
                    <a:ea typeface="メイリオ" panose="020B0604030504040204" pitchFamily="50" charset="-128"/>
                  </a:endParaRPr>
                </a:p>
              </p:txBody>
            </p:sp>
          </p:grpSp>
          <p:sp>
            <p:nvSpPr>
              <p:cNvPr id="93" name="TextBox 93">
                <a:extLst>
                  <a:ext uri="{FF2B5EF4-FFF2-40B4-BE49-F238E27FC236}">
                    <a16:creationId xmlns:a16="http://schemas.microsoft.com/office/drawing/2014/main" id="{668FC87E-1B8D-BD85-F79D-16F13AB458ED}"/>
                  </a:ext>
                </a:extLst>
              </p:cNvPr>
              <p:cNvSpPr txBox="1"/>
              <p:nvPr/>
            </p:nvSpPr>
            <p:spPr>
              <a:xfrm>
                <a:off x="419219" y="6807023"/>
                <a:ext cx="828000" cy="188513"/>
              </a:xfrm>
              <a:prstGeom prst="rect">
                <a:avLst/>
              </a:prstGeom>
            </p:spPr>
            <p:txBody>
              <a:bodyPr lIns="0" tIns="0" rIns="0" bIns="0" rtlCol="0" anchor="t">
                <a:spAutoFit/>
              </a:bodyPr>
              <a:lstStyle/>
              <a:p>
                <a:pPr algn="ctr">
                  <a:lnSpc>
                    <a:spcPts val="1399"/>
                  </a:lnSpc>
                  <a:spcBef>
                    <a:spcPct val="0"/>
                  </a:spcBef>
                </a:pPr>
                <a:r>
                  <a:rPr lang="ja-JP" alt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商　　品</a:t>
                </a:r>
                <a:endParaRPr lang="en-US" sz="14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grpSp>
          <p:nvGrpSpPr>
            <p:cNvPr id="118" name="グループ化 117">
              <a:extLst>
                <a:ext uri="{FF2B5EF4-FFF2-40B4-BE49-F238E27FC236}">
                  <a16:creationId xmlns:a16="http://schemas.microsoft.com/office/drawing/2014/main" id="{131FCCF4-39AD-3951-91BB-D514C8A4684A}"/>
                </a:ext>
              </a:extLst>
            </p:cNvPr>
            <p:cNvGrpSpPr/>
            <p:nvPr/>
          </p:nvGrpSpPr>
          <p:grpSpPr>
            <a:xfrm>
              <a:off x="346684" y="4224369"/>
              <a:ext cx="936000" cy="295628"/>
              <a:chOff x="365946" y="5567012"/>
              <a:chExt cx="936000" cy="295628"/>
            </a:xfrm>
          </p:grpSpPr>
          <p:grpSp>
            <p:nvGrpSpPr>
              <p:cNvPr id="38" name="Group 38">
                <a:extLst>
                  <a:ext uri="{FF2B5EF4-FFF2-40B4-BE49-F238E27FC236}">
                    <a16:creationId xmlns:a16="http://schemas.microsoft.com/office/drawing/2014/main" id="{9D1F0ACF-5EBB-5F19-77F6-3F840D9687B9}"/>
                  </a:ext>
                </a:extLst>
              </p:cNvPr>
              <p:cNvGrpSpPr/>
              <p:nvPr/>
            </p:nvGrpSpPr>
            <p:grpSpPr>
              <a:xfrm>
                <a:off x="365946" y="5567012"/>
                <a:ext cx="936000" cy="288000"/>
                <a:chOff x="0" y="0"/>
                <a:chExt cx="258988" cy="76761"/>
              </a:xfrm>
            </p:grpSpPr>
            <p:sp>
              <p:nvSpPr>
                <p:cNvPr id="39" name="Freeform 39">
                  <a:extLst>
                    <a:ext uri="{FF2B5EF4-FFF2-40B4-BE49-F238E27FC236}">
                      <a16:creationId xmlns:a16="http://schemas.microsoft.com/office/drawing/2014/main" id="{8891FD07-7744-4CC7-8BF6-6ABFC77757BC}"/>
                    </a:ext>
                  </a:extLst>
                </p:cNvPr>
                <p:cNvSpPr/>
                <p:nvPr/>
              </p:nvSpPr>
              <p:spPr>
                <a:xfrm>
                  <a:off x="0" y="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40" name="TextBox 40">
                  <a:extLst>
                    <a:ext uri="{FF2B5EF4-FFF2-40B4-BE49-F238E27FC236}">
                      <a16:creationId xmlns:a16="http://schemas.microsoft.com/office/drawing/2014/main" id="{196BB434-6D93-CA2F-EA1B-FFDB1F21E331}"/>
                    </a:ext>
                  </a:extLst>
                </p:cNvPr>
                <p:cNvSpPr txBox="1"/>
                <p:nvPr/>
              </p:nvSpPr>
              <p:spPr>
                <a:xfrm>
                  <a:off x="0" y="-19050"/>
                  <a:ext cx="258988" cy="95811"/>
                </a:xfrm>
                <a:prstGeom prst="rect">
                  <a:avLst/>
                </a:prstGeom>
              </p:spPr>
              <p:txBody>
                <a:bodyPr lIns="50800" tIns="50800" rIns="50800" bIns="50800" rtlCol="0" anchor="ctr"/>
                <a:lstStyle/>
                <a:p>
                  <a:pPr algn="ctr">
                    <a:lnSpc>
                      <a:spcPts val="1399"/>
                    </a:lnSpc>
                  </a:pPr>
                  <a:endParaRPr sz="2800">
                    <a:latin typeface="メイリオ" panose="020B0604030504040204" pitchFamily="50" charset="-128"/>
                    <a:ea typeface="メイリオ" panose="020B0604030504040204" pitchFamily="50" charset="-128"/>
                  </a:endParaRPr>
                </a:p>
              </p:txBody>
            </p:sp>
          </p:grpSp>
          <p:sp>
            <p:nvSpPr>
              <p:cNvPr id="96" name="TextBox 96">
                <a:extLst>
                  <a:ext uri="{FF2B5EF4-FFF2-40B4-BE49-F238E27FC236}">
                    <a16:creationId xmlns:a16="http://schemas.microsoft.com/office/drawing/2014/main" id="{91563EB0-419D-EFAD-C793-242B9F716705}"/>
                  </a:ext>
                </a:extLst>
              </p:cNvPr>
              <p:cNvSpPr txBox="1"/>
              <p:nvPr/>
            </p:nvSpPr>
            <p:spPr>
              <a:xfrm>
                <a:off x="419219" y="5674127"/>
                <a:ext cx="828000" cy="188513"/>
              </a:xfrm>
              <a:prstGeom prst="rect">
                <a:avLst/>
              </a:prstGeom>
            </p:spPr>
            <p:txBody>
              <a:bodyPr wrap="square" lIns="0" tIns="0" rIns="0" bIns="0" rtlCol="0" anchor="t">
                <a:spAutoFit/>
              </a:bodyPr>
              <a:lstStyle/>
              <a:p>
                <a:pPr algn="ctr">
                  <a:lnSpc>
                    <a:spcPts val="1399"/>
                  </a:lnSpc>
                  <a:spcBef>
                    <a:spcPct val="0"/>
                  </a:spcBef>
                </a:pPr>
                <a:r>
                  <a:rPr 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開 催 日</a:t>
                </a:r>
                <a:endParaRPr lang="en-US" sz="20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sp>
          <p:nvSpPr>
            <p:cNvPr id="111" name="TextBox 91">
              <a:extLst>
                <a:ext uri="{FF2B5EF4-FFF2-40B4-BE49-F238E27FC236}">
                  <a16:creationId xmlns:a16="http://schemas.microsoft.com/office/drawing/2014/main" id="{E62CBDF7-ADAF-8615-6A35-E33B873355A5}"/>
                </a:ext>
              </a:extLst>
            </p:cNvPr>
            <p:cNvSpPr txBox="1"/>
            <p:nvPr/>
          </p:nvSpPr>
          <p:spPr>
            <a:xfrm>
              <a:off x="1501597" y="5959140"/>
              <a:ext cx="6147291" cy="524503"/>
            </a:xfrm>
            <a:prstGeom prst="rect">
              <a:avLst/>
            </a:prstGeom>
          </p:spPr>
          <p:txBody>
            <a:bodyPr wrap="square" lIns="0" tIns="0" rIns="0" bIns="0" rtlCol="0" anchor="t">
              <a:spAutoFit/>
            </a:bodyPr>
            <a:lstStyle/>
            <a:p>
              <a:pPr algn="just">
                <a:lnSpc>
                  <a:spcPts val="1399"/>
                </a:lnSpc>
                <a:spcBef>
                  <a:spcPct val="0"/>
                </a:spcBef>
              </a:pPr>
              <a:r>
                <a:rPr lang="ja-JP" altLang="en-US" sz="1200" dirty="0">
                  <a:latin typeface="メイリオ" panose="020B0604030504040204" pitchFamily="50" charset="-128"/>
                  <a:ea typeface="メイリオ" panose="020B0604030504040204" pitchFamily="50" charset="-128"/>
                </a:rPr>
                <a:t>果実加工品、調味料、洋菓子・和菓子、綿製品、棕櫚たわし　など多数</a:t>
              </a:r>
              <a:endParaRPr lang="en-US" altLang="ja-JP" sz="1200" dirty="0">
                <a:latin typeface="メイリオ" panose="020B0604030504040204" pitchFamily="50" charset="-128"/>
                <a:ea typeface="メイリオ" panose="020B0604030504040204" pitchFamily="50" charset="-128"/>
              </a:endParaRPr>
            </a:p>
            <a:p>
              <a:pPr algn="just">
                <a:lnSpc>
                  <a:spcPts val="1399"/>
                </a:lnSpc>
                <a:spcBef>
                  <a:spcPct val="0"/>
                </a:spcBef>
              </a:pPr>
              <a:r>
                <a:rPr lang="en-US" altLang="ja-JP" sz="900" dirty="0">
                  <a:latin typeface="メイリオ" panose="020B0604030504040204" pitchFamily="50" charset="-128"/>
                  <a:ea typeface="メイリオ" panose="020B0604030504040204" pitchFamily="50" charset="-128"/>
                  <a:cs typeface="Noto Sans JP"/>
                  <a:sym typeface="Noto Sans JP"/>
                </a:rPr>
                <a:t>※</a:t>
              </a:r>
              <a:r>
                <a:rPr lang="ja-JP" altLang="en-US" sz="900" dirty="0">
                  <a:latin typeface="メイリオ" panose="020B0604030504040204" pitchFamily="50" charset="-128"/>
                  <a:ea typeface="メイリオ" panose="020B0604030504040204" pitchFamily="50" charset="-128"/>
                  <a:cs typeface="Noto Sans JP"/>
                  <a:sym typeface="Noto Sans JP"/>
                </a:rPr>
                <a:t>チラシ裏面に商品の一部をご紹介しています。</a:t>
              </a:r>
              <a:endParaRPr lang="en-US" altLang="ja-JP" sz="900" dirty="0">
                <a:latin typeface="メイリオ" panose="020B0604030504040204" pitchFamily="50" charset="-128"/>
                <a:ea typeface="メイリオ" panose="020B0604030504040204" pitchFamily="50" charset="-128"/>
                <a:cs typeface="Noto Sans JP"/>
                <a:sym typeface="Noto Sans JP"/>
              </a:endParaRPr>
            </a:p>
            <a:p>
              <a:pPr algn="just">
                <a:lnSpc>
                  <a:spcPts val="1399"/>
                </a:lnSpc>
                <a:spcBef>
                  <a:spcPct val="0"/>
                </a:spcBef>
              </a:pPr>
              <a:r>
                <a:rPr lang="ja-JP" altLang="en-US" sz="900" dirty="0">
                  <a:latin typeface="メイリオ" panose="020B0604030504040204" pitchFamily="50" charset="-128"/>
                  <a:ea typeface="メイリオ" panose="020B0604030504040204" pitchFamily="50" charset="-128"/>
                  <a:cs typeface="Noto Sans JP"/>
                  <a:sym typeface="Noto Sans JP"/>
                </a:rPr>
                <a:t>また、六本松蔦屋書店・九大伊都店でも展示販売しています。（令和</a:t>
              </a:r>
              <a:r>
                <a:rPr lang="en-US" altLang="ja-JP" sz="900" dirty="0">
                  <a:latin typeface="メイリオ" panose="020B0604030504040204" pitchFamily="50" charset="-128"/>
                  <a:ea typeface="メイリオ" panose="020B0604030504040204" pitchFamily="50" charset="-128"/>
                  <a:cs typeface="Noto Sans JP"/>
                  <a:sym typeface="Noto Sans JP"/>
                </a:rPr>
                <a:t>7</a:t>
              </a:r>
              <a:r>
                <a:rPr lang="ja-JP" altLang="en-US" sz="900" dirty="0">
                  <a:latin typeface="メイリオ" panose="020B0604030504040204" pitchFamily="50" charset="-128"/>
                  <a:ea typeface="メイリオ" panose="020B0604030504040204" pitchFamily="50" charset="-128"/>
                  <a:cs typeface="Noto Sans JP"/>
                  <a:sym typeface="Noto Sans JP"/>
                </a:rPr>
                <a:t>年</a:t>
              </a:r>
              <a:r>
                <a:rPr lang="en-US" altLang="ja-JP" sz="900" dirty="0">
                  <a:latin typeface="メイリオ" panose="020B0604030504040204" pitchFamily="50" charset="-128"/>
                  <a:ea typeface="メイリオ" panose="020B0604030504040204" pitchFamily="50" charset="-128"/>
                  <a:cs typeface="Noto Sans JP"/>
                  <a:sym typeface="Noto Sans JP"/>
                </a:rPr>
                <a:t>12</a:t>
              </a:r>
              <a:r>
                <a:rPr lang="ja-JP" altLang="en-US" sz="900" dirty="0">
                  <a:latin typeface="メイリオ" panose="020B0604030504040204" pitchFamily="50" charset="-128"/>
                  <a:ea typeface="メイリオ" panose="020B0604030504040204" pitchFamily="50" charset="-128"/>
                  <a:cs typeface="Noto Sans JP"/>
                  <a:sym typeface="Noto Sans JP"/>
                </a:rPr>
                <a:t>月</a:t>
              </a:r>
              <a:r>
                <a:rPr lang="en-US" altLang="ja-JP" sz="900" dirty="0">
                  <a:latin typeface="メイリオ" panose="020B0604030504040204" pitchFamily="50" charset="-128"/>
                  <a:ea typeface="メイリオ" panose="020B0604030504040204" pitchFamily="50" charset="-128"/>
                  <a:cs typeface="Noto Sans JP"/>
                  <a:sym typeface="Noto Sans JP"/>
                </a:rPr>
                <a:t>2</a:t>
              </a:r>
              <a:r>
                <a:rPr lang="ja-JP" altLang="en-US" sz="900" dirty="0">
                  <a:latin typeface="メイリオ" panose="020B0604030504040204" pitchFamily="50" charset="-128"/>
                  <a:ea typeface="メイリオ" panose="020B0604030504040204" pitchFamily="50" charset="-128"/>
                  <a:cs typeface="Noto Sans JP"/>
                  <a:sym typeface="Noto Sans JP"/>
                </a:rPr>
                <a:t>日～</a:t>
              </a:r>
              <a:r>
                <a:rPr lang="en-US" altLang="ja-JP" sz="900" dirty="0">
                  <a:latin typeface="メイリオ" panose="020B0604030504040204" pitchFamily="50" charset="-128"/>
                  <a:ea typeface="メイリオ" panose="020B0604030504040204" pitchFamily="50" charset="-128"/>
                  <a:cs typeface="Noto Sans JP"/>
                  <a:sym typeface="Noto Sans JP"/>
                </a:rPr>
                <a:t>15</a:t>
              </a:r>
              <a:r>
                <a:rPr lang="ja-JP" altLang="en-US" sz="900" dirty="0">
                  <a:latin typeface="メイリオ" panose="020B0604030504040204" pitchFamily="50" charset="-128"/>
                  <a:ea typeface="メイリオ" panose="020B0604030504040204" pitchFamily="50" charset="-128"/>
                  <a:cs typeface="Noto Sans JP"/>
                  <a:sym typeface="Noto Sans JP"/>
                </a:rPr>
                <a:t>日）</a:t>
              </a:r>
              <a:endParaRPr lang="en-US" sz="900" dirty="0">
                <a:latin typeface="メイリオ" panose="020B0604030504040204" pitchFamily="50" charset="-128"/>
                <a:ea typeface="メイリオ" panose="020B0604030504040204" pitchFamily="50" charset="-128"/>
                <a:cs typeface="Noto Sans JP"/>
                <a:sym typeface="Noto Sans JP"/>
              </a:endParaRPr>
            </a:p>
          </p:txBody>
        </p:sp>
        <p:grpSp>
          <p:nvGrpSpPr>
            <p:cNvPr id="56" name="グループ化 55">
              <a:extLst>
                <a:ext uri="{FF2B5EF4-FFF2-40B4-BE49-F238E27FC236}">
                  <a16:creationId xmlns:a16="http://schemas.microsoft.com/office/drawing/2014/main" id="{B97B4CBC-00B3-AF2F-2452-AC082B016EF5}"/>
                </a:ext>
              </a:extLst>
            </p:cNvPr>
            <p:cNvGrpSpPr/>
            <p:nvPr/>
          </p:nvGrpSpPr>
          <p:grpSpPr>
            <a:xfrm>
              <a:off x="357684" y="6548595"/>
              <a:ext cx="936000" cy="844933"/>
              <a:chOff x="365946" y="6633656"/>
              <a:chExt cx="936000" cy="844933"/>
            </a:xfrm>
          </p:grpSpPr>
          <p:grpSp>
            <p:nvGrpSpPr>
              <p:cNvPr id="57" name="Group 35">
                <a:extLst>
                  <a:ext uri="{FF2B5EF4-FFF2-40B4-BE49-F238E27FC236}">
                    <a16:creationId xmlns:a16="http://schemas.microsoft.com/office/drawing/2014/main" id="{DBBDFD22-486C-4E3C-FF8D-A3CA1B8FF3F5}"/>
                  </a:ext>
                </a:extLst>
              </p:cNvPr>
              <p:cNvGrpSpPr/>
              <p:nvPr/>
            </p:nvGrpSpPr>
            <p:grpSpPr>
              <a:xfrm>
                <a:off x="365946" y="6633656"/>
                <a:ext cx="936000" cy="844933"/>
                <a:chOff x="0" y="-19050"/>
                <a:chExt cx="258988" cy="225201"/>
              </a:xfrm>
            </p:grpSpPr>
            <p:sp>
              <p:nvSpPr>
                <p:cNvPr id="62" name="Freeform 36">
                  <a:extLst>
                    <a:ext uri="{FF2B5EF4-FFF2-40B4-BE49-F238E27FC236}">
                      <a16:creationId xmlns:a16="http://schemas.microsoft.com/office/drawing/2014/main" id="{19E1024C-0BEE-C45B-EB3D-24513750CBED}"/>
                    </a:ext>
                  </a:extLst>
                </p:cNvPr>
                <p:cNvSpPr/>
                <p:nvPr/>
              </p:nvSpPr>
              <p:spPr>
                <a:xfrm>
                  <a:off x="0" y="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sp>
              <p:nvSpPr>
                <p:cNvPr id="63" name="TextBox 37">
                  <a:extLst>
                    <a:ext uri="{FF2B5EF4-FFF2-40B4-BE49-F238E27FC236}">
                      <a16:creationId xmlns:a16="http://schemas.microsoft.com/office/drawing/2014/main" id="{CDA02380-9084-DCAD-2DBC-0DA1B3743A54}"/>
                    </a:ext>
                  </a:extLst>
                </p:cNvPr>
                <p:cNvSpPr txBox="1"/>
                <p:nvPr/>
              </p:nvSpPr>
              <p:spPr>
                <a:xfrm>
                  <a:off x="0" y="-19050"/>
                  <a:ext cx="258988" cy="95811"/>
                </a:xfrm>
                <a:prstGeom prst="rect">
                  <a:avLst/>
                </a:prstGeom>
              </p:spPr>
              <p:txBody>
                <a:bodyPr lIns="50800" tIns="50800" rIns="50800" bIns="50800" rtlCol="0" anchor="ctr"/>
                <a:lstStyle/>
                <a:p>
                  <a:pPr algn="ctr">
                    <a:lnSpc>
                      <a:spcPts val="1399"/>
                    </a:lnSpc>
                  </a:pPr>
                  <a:endParaRPr sz="2800">
                    <a:latin typeface="メイリオ" panose="020B0604030504040204" pitchFamily="50" charset="-128"/>
                    <a:ea typeface="メイリオ" panose="020B0604030504040204" pitchFamily="50" charset="-128"/>
                  </a:endParaRPr>
                </a:p>
              </p:txBody>
            </p:sp>
            <p:sp>
              <p:nvSpPr>
                <p:cNvPr id="53" name="Freeform 36">
                  <a:extLst>
                    <a:ext uri="{FF2B5EF4-FFF2-40B4-BE49-F238E27FC236}">
                      <a16:creationId xmlns:a16="http://schemas.microsoft.com/office/drawing/2014/main" id="{BC0FE26F-98AA-AC60-48FA-4AF78500B696}"/>
                    </a:ext>
                  </a:extLst>
                </p:cNvPr>
                <p:cNvSpPr/>
                <p:nvPr/>
              </p:nvSpPr>
              <p:spPr>
                <a:xfrm>
                  <a:off x="0" y="129390"/>
                  <a:ext cx="258988" cy="76761"/>
                </a:xfrm>
                <a:custGeom>
                  <a:avLst/>
                  <a:gdLst/>
                  <a:ahLst/>
                  <a:cxnLst/>
                  <a:rect l="l" t="t" r="r" b="b"/>
                  <a:pathLst>
                    <a:path w="258988" h="76761">
                      <a:moveTo>
                        <a:pt x="38380" y="0"/>
                      </a:moveTo>
                      <a:lnTo>
                        <a:pt x="220607" y="0"/>
                      </a:lnTo>
                      <a:cubicBezTo>
                        <a:pt x="230787" y="0"/>
                        <a:pt x="240549" y="4044"/>
                        <a:pt x="247746" y="11241"/>
                      </a:cubicBezTo>
                      <a:cubicBezTo>
                        <a:pt x="254944" y="18439"/>
                        <a:pt x="258988" y="28201"/>
                        <a:pt x="258988" y="38380"/>
                      </a:cubicBezTo>
                      <a:lnTo>
                        <a:pt x="258988" y="38380"/>
                      </a:lnTo>
                      <a:cubicBezTo>
                        <a:pt x="258988" y="48560"/>
                        <a:pt x="254944" y="58322"/>
                        <a:pt x="247746" y="65519"/>
                      </a:cubicBezTo>
                      <a:cubicBezTo>
                        <a:pt x="240549" y="72717"/>
                        <a:pt x="230787" y="76761"/>
                        <a:pt x="220607" y="76761"/>
                      </a:cubicBezTo>
                      <a:lnTo>
                        <a:pt x="38380" y="76761"/>
                      </a:lnTo>
                      <a:cubicBezTo>
                        <a:pt x="28201" y="76761"/>
                        <a:pt x="18439" y="72717"/>
                        <a:pt x="11241" y="65519"/>
                      </a:cubicBezTo>
                      <a:cubicBezTo>
                        <a:pt x="4044" y="58322"/>
                        <a:pt x="0" y="48560"/>
                        <a:pt x="0" y="38380"/>
                      </a:cubicBezTo>
                      <a:lnTo>
                        <a:pt x="0" y="38380"/>
                      </a:lnTo>
                      <a:cubicBezTo>
                        <a:pt x="0" y="28201"/>
                        <a:pt x="4044" y="18439"/>
                        <a:pt x="11241" y="11241"/>
                      </a:cubicBezTo>
                      <a:cubicBezTo>
                        <a:pt x="18439" y="4044"/>
                        <a:pt x="28201" y="0"/>
                        <a:pt x="38380" y="0"/>
                      </a:cubicBezTo>
                      <a:close/>
                    </a:path>
                  </a:pathLst>
                </a:custGeom>
                <a:solidFill>
                  <a:srgbClr val="DD8B8B"/>
                </a:solidFill>
              </p:spPr>
              <p:txBody>
                <a:bodyPr/>
                <a:lstStyle/>
                <a:p>
                  <a:endParaRPr lang="ja-JP" altLang="en-US" sz="2800">
                    <a:latin typeface="メイリオ" panose="020B0604030504040204" pitchFamily="50" charset="-128"/>
                    <a:ea typeface="メイリオ" panose="020B0604030504040204" pitchFamily="50" charset="-128"/>
                  </a:endParaRPr>
                </a:p>
              </p:txBody>
            </p:sp>
          </p:grpSp>
          <p:sp>
            <p:nvSpPr>
              <p:cNvPr id="58" name="TextBox 93">
                <a:extLst>
                  <a:ext uri="{FF2B5EF4-FFF2-40B4-BE49-F238E27FC236}">
                    <a16:creationId xmlns:a16="http://schemas.microsoft.com/office/drawing/2014/main" id="{95425BCE-E2BB-0904-B90C-8908FBBA8F74}"/>
                  </a:ext>
                </a:extLst>
              </p:cNvPr>
              <p:cNvSpPr txBox="1"/>
              <p:nvPr/>
            </p:nvSpPr>
            <p:spPr>
              <a:xfrm>
                <a:off x="419219" y="6807023"/>
                <a:ext cx="828000" cy="188513"/>
              </a:xfrm>
              <a:prstGeom prst="rect">
                <a:avLst/>
              </a:prstGeom>
            </p:spPr>
            <p:txBody>
              <a:bodyPr lIns="0" tIns="0" rIns="0" bIns="0" rtlCol="0" anchor="t">
                <a:spAutoFit/>
              </a:bodyPr>
              <a:lstStyle/>
              <a:p>
                <a:pPr algn="ctr">
                  <a:lnSpc>
                    <a:spcPts val="1399"/>
                  </a:lnSpc>
                  <a:spcBef>
                    <a:spcPct val="0"/>
                  </a:spcBef>
                </a:pPr>
                <a:r>
                  <a:rPr lang="ja-JP" alt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内　　容</a:t>
                </a:r>
                <a:endParaRPr lang="en-US" sz="14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sp>
            <p:nvSpPr>
              <p:cNvPr id="44" name="TextBox 93">
                <a:extLst>
                  <a:ext uri="{FF2B5EF4-FFF2-40B4-BE49-F238E27FC236}">
                    <a16:creationId xmlns:a16="http://schemas.microsoft.com/office/drawing/2014/main" id="{3782703D-CEF2-5077-01C7-582A477D4E67}"/>
                  </a:ext>
                </a:extLst>
              </p:cNvPr>
              <p:cNvSpPr txBox="1"/>
              <p:nvPr/>
            </p:nvSpPr>
            <p:spPr>
              <a:xfrm>
                <a:off x="419219" y="7264369"/>
                <a:ext cx="828000" cy="188513"/>
              </a:xfrm>
              <a:prstGeom prst="rect">
                <a:avLst/>
              </a:prstGeom>
            </p:spPr>
            <p:txBody>
              <a:bodyPr lIns="0" tIns="0" rIns="0" bIns="0" rtlCol="0" anchor="t">
                <a:spAutoFit/>
              </a:bodyPr>
              <a:lstStyle/>
              <a:p>
                <a:pPr algn="ctr">
                  <a:lnSpc>
                    <a:spcPts val="1399"/>
                  </a:lnSpc>
                  <a:spcBef>
                    <a:spcPct val="0"/>
                  </a:spcBef>
                </a:pPr>
                <a:r>
                  <a:rPr lang="ja-JP" altLang="en-US" sz="1400" b="1" dirty="0">
                    <a:solidFill>
                      <a:srgbClr val="FFFFFF"/>
                    </a:solidFill>
                    <a:latin typeface="メイリオ" panose="020B0604030504040204" pitchFamily="50" charset="-128"/>
                    <a:ea typeface="メイリオ" panose="020B0604030504040204" pitchFamily="50" charset="-128"/>
                    <a:cs typeface="Roboto Bold"/>
                    <a:sym typeface="Roboto Bold"/>
                  </a:rPr>
                  <a:t>申込方法</a:t>
                </a:r>
                <a:endParaRPr lang="en-US" sz="1400" b="1" dirty="0">
                  <a:solidFill>
                    <a:srgbClr val="FFFFFF"/>
                  </a:solidFill>
                  <a:latin typeface="メイリオ" panose="020B0604030504040204" pitchFamily="50" charset="-128"/>
                  <a:ea typeface="メイリオ" panose="020B0604030504040204" pitchFamily="50" charset="-128"/>
                  <a:cs typeface="Roboto Bold"/>
                  <a:sym typeface="Roboto Bold"/>
                </a:endParaRPr>
              </a:p>
            </p:txBody>
          </p:sp>
        </p:grpSp>
        <p:sp>
          <p:nvSpPr>
            <p:cNvPr id="64" name="TextBox 91">
              <a:extLst>
                <a:ext uri="{FF2B5EF4-FFF2-40B4-BE49-F238E27FC236}">
                  <a16:creationId xmlns:a16="http://schemas.microsoft.com/office/drawing/2014/main" id="{6431F370-0704-F851-0D9D-12399BB9D806}"/>
                </a:ext>
              </a:extLst>
            </p:cNvPr>
            <p:cNvSpPr txBox="1"/>
            <p:nvPr/>
          </p:nvSpPr>
          <p:spPr>
            <a:xfrm>
              <a:off x="1518293" y="6628403"/>
              <a:ext cx="6147291" cy="359073"/>
            </a:xfrm>
            <a:prstGeom prst="rect">
              <a:avLst/>
            </a:prstGeom>
          </p:spPr>
          <p:txBody>
            <a:bodyPr wrap="square" lIns="0" tIns="0" rIns="0" bIns="0" rtlCol="0" anchor="t">
              <a:spAutoFit/>
            </a:bodyPr>
            <a:lstStyle/>
            <a:p>
              <a:pPr algn="just">
                <a:lnSpc>
                  <a:spcPts val="1399"/>
                </a:lnSpc>
                <a:spcBef>
                  <a:spcPct val="0"/>
                </a:spcBef>
              </a:pPr>
              <a:r>
                <a:rPr lang="ja-JP" altLang="en-US" sz="1200" dirty="0">
                  <a:latin typeface="メイリオ" panose="020B0604030504040204" pitchFamily="50" charset="-128"/>
                  <a:ea typeface="メイリオ" panose="020B0604030504040204" pitchFamily="50" charset="-128"/>
                </a:rPr>
                <a:t>商品の出来栄えを評価いただく求評会と、商談会をその場で同時開催いたします</a:t>
              </a:r>
              <a:endParaRPr lang="en-US" altLang="ja-JP" sz="1200" dirty="0">
                <a:latin typeface="メイリオ" panose="020B0604030504040204" pitchFamily="50" charset="-128"/>
                <a:ea typeface="メイリオ" panose="020B0604030504040204" pitchFamily="50" charset="-128"/>
                <a:cs typeface="Noto Sans JP"/>
                <a:sym typeface="Noto Sans JP"/>
              </a:endParaRPr>
            </a:p>
            <a:p>
              <a:pPr algn="just">
                <a:lnSpc>
                  <a:spcPts val="1399"/>
                </a:lnSpc>
                <a:spcBef>
                  <a:spcPct val="0"/>
                </a:spcBef>
              </a:pPr>
              <a:r>
                <a:rPr lang="ja-JP" altLang="en-US" sz="1050" dirty="0">
                  <a:latin typeface="メイリオ" panose="020B0604030504040204" pitchFamily="50" charset="-128"/>
                  <a:ea typeface="メイリオ" panose="020B0604030504040204" pitchFamily="50" charset="-128"/>
                  <a:cs typeface="Noto Sans JP"/>
                  <a:sym typeface="Noto Sans JP"/>
                </a:rPr>
                <a:t>注記：参加希望者への方には、事前に資料を送付いたします。</a:t>
              </a:r>
              <a:endParaRPr lang="en-US" altLang="ja-JP" sz="1050" dirty="0">
                <a:latin typeface="メイリオ" panose="020B0604030504040204" pitchFamily="50" charset="-128"/>
                <a:ea typeface="メイリオ" panose="020B0604030504040204" pitchFamily="50" charset="-128"/>
                <a:cs typeface="Noto Sans JP"/>
                <a:sym typeface="Noto Sans JP"/>
              </a:endParaRPr>
            </a:p>
          </p:txBody>
        </p:sp>
        <p:sp>
          <p:nvSpPr>
            <p:cNvPr id="65" name="TextBox 91">
              <a:extLst>
                <a:ext uri="{FF2B5EF4-FFF2-40B4-BE49-F238E27FC236}">
                  <a16:creationId xmlns:a16="http://schemas.microsoft.com/office/drawing/2014/main" id="{B04B227C-06C6-9C07-3167-BDB5B8BC6FD5}"/>
                </a:ext>
              </a:extLst>
            </p:cNvPr>
            <p:cNvSpPr txBox="1"/>
            <p:nvPr/>
          </p:nvSpPr>
          <p:spPr>
            <a:xfrm>
              <a:off x="1518293" y="7094027"/>
              <a:ext cx="6147291" cy="359073"/>
            </a:xfrm>
            <a:prstGeom prst="rect">
              <a:avLst/>
            </a:prstGeom>
          </p:spPr>
          <p:txBody>
            <a:bodyPr wrap="square" lIns="0" tIns="0" rIns="0" bIns="0" rtlCol="0" anchor="t">
              <a:spAutoFit/>
            </a:bodyPr>
            <a:lstStyle/>
            <a:p>
              <a:pPr algn="just">
                <a:lnSpc>
                  <a:spcPts val="1399"/>
                </a:lnSpc>
                <a:spcBef>
                  <a:spcPct val="0"/>
                </a:spcBef>
              </a:pPr>
              <a:r>
                <a:rPr lang="ja-JP" altLang="en-US" sz="1200" dirty="0">
                  <a:latin typeface="メイリオ" panose="020B0604030504040204" pitchFamily="50" charset="-128"/>
                  <a:ea typeface="メイリオ" panose="020B0604030504040204" pitchFamily="50" charset="-128"/>
                </a:rPr>
                <a:t>参加をご希望されるバイヤー様は、「参加申込書」に必要事項をご記入の上、</a:t>
              </a:r>
              <a:endParaRPr lang="en-US" altLang="ja-JP" sz="1200" dirty="0">
                <a:latin typeface="メイリオ" panose="020B0604030504040204" pitchFamily="50" charset="-128"/>
                <a:ea typeface="メイリオ" panose="020B0604030504040204" pitchFamily="50" charset="-128"/>
              </a:endParaRPr>
            </a:p>
            <a:p>
              <a:pPr algn="just">
                <a:lnSpc>
                  <a:spcPts val="1399"/>
                </a:lnSpc>
                <a:spcBef>
                  <a:spcPct val="0"/>
                </a:spcBef>
              </a:pPr>
              <a:r>
                <a:rPr lang="ja-JP" altLang="en-US" sz="1200" dirty="0">
                  <a:latin typeface="メイリオ" panose="020B0604030504040204" pitchFamily="50" charset="-128"/>
                  <a:ea typeface="メイリオ" panose="020B0604030504040204" pitchFamily="50" charset="-128"/>
                  <a:cs typeface="Noto Sans JP"/>
                  <a:sym typeface="Noto Sans JP"/>
                </a:rPr>
                <a:t>うきは商工会までお申込みください。</a:t>
              </a:r>
              <a:endParaRPr lang="en-US" altLang="ja-JP" sz="1050" dirty="0">
                <a:latin typeface="メイリオ" panose="020B0604030504040204" pitchFamily="50" charset="-128"/>
                <a:ea typeface="メイリオ" panose="020B0604030504040204" pitchFamily="50" charset="-128"/>
                <a:cs typeface="Noto Sans JP"/>
                <a:sym typeface="Noto Sans JP"/>
              </a:endParaRPr>
            </a:p>
          </p:txBody>
        </p:sp>
        <p:sp>
          <p:nvSpPr>
            <p:cNvPr id="16" name="TextBox 84">
              <a:extLst>
                <a:ext uri="{FF2B5EF4-FFF2-40B4-BE49-F238E27FC236}">
                  <a16:creationId xmlns:a16="http://schemas.microsoft.com/office/drawing/2014/main" id="{791BA92D-9710-B115-E81D-00D6A4AA8839}"/>
                </a:ext>
              </a:extLst>
            </p:cNvPr>
            <p:cNvSpPr txBox="1"/>
            <p:nvPr/>
          </p:nvSpPr>
          <p:spPr>
            <a:xfrm>
              <a:off x="2738576" y="4248634"/>
              <a:ext cx="228917" cy="278923"/>
            </a:xfrm>
            <a:prstGeom prst="rect">
              <a:avLst/>
            </a:prstGeom>
          </p:spPr>
          <p:txBody>
            <a:bodyPr lIns="0" tIns="0" rIns="0" bIns="0" rtlCol="0" anchor="t">
              <a:spAutoFit/>
            </a:bodyPr>
            <a:lstStyle/>
            <a:p>
              <a:pPr algn="l">
                <a:lnSpc>
                  <a:spcPts val="2100"/>
                </a:lnSpc>
                <a:spcBef>
                  <a:spcPct val="0"/>
                </a:spcBef>
              </a:pPr>
              <a:endParaRPr lang="en-US" sz="2000"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grpSp>
      <p:sp>
        <p:nvSpPr>
          <p:cNvPr id="41" name="TextBox 79">
            <a:extLst>
              <a:ext uri="{FF2B5EF4-FFF2-40B4-BE49-F238E27FC236}">
                <a16:creationId xmlns:a16="http://schemas.microsoft.com/office/drawing/2014/main" id="{DC33D7E1-B0C2-E6E3-AA36-B7E418E70857}"/>
              </a:ext>
            </a:extLst>
          </p:cNvPr>
          <p:cNvSpPr txBox="1"/>
          <p:nvPr/>
        </p:nvSpPr>
        <p:spPr>
          <a:xfrm>
            <a:off x="1640540" y="7858820"/>
            <a:ext cx="5151755" cy="209673"/>
          </a:xfrm>
          <a:prstGeom prst="rect">
            <a:avLst/>
          </a:prstGeom>
        </p:spPr>
        <p:txBody>
          <a:bodyPr wrap="square" lIns="0" tIns="0" rIns="0" bIns="0" rtlCol="0" anchor="t">
            <a:spAutoFit/>
          </a:bodyPr>
          <a:lstStyle/>
          <a:p>
            <a:pPr algn="ctr">
              <a:lnSpc>
                <a:spcPts val="1680"/>
              </a:lnSpc>
              <a:spcBef>
                <a:spcPct val="0"/>
              </a:spcBef>
            </a:pPr>
            <a:r>
              <a:rPr lang="en-US" altLang="ja-JP" sz="1200" dirty="0">
                <a:latin typeface="メイリオ" panose="020B0604030504040204" pitchFamily="50" charset="-128"/>
                <a:ea typeface="メイリオ" panose="020B0604030504040204" pitchFamily="50" charset="-128"/>
                <a:cs typeface="Noto Sans JP Bold"/>
                <a:sym typeface="Noto Sans JP Bold"/>
              </a:rPr>
              <a:t>E-mail</a:t>
            </a:r>
            <a:r>
              <a:rPr lang="ja-JP" altLang="en-US" sz="1200" dirty="0">
                <a:latin typeface="メイリオ" panose="020B0604030504040204" pitchFamily="50" charset="-128"/>
                <a:ea typeface="メイリオ" panose="020B0604030504040204" pitchFamily="50" charset="-128"/>
                <a:cs typeface="Noto Sans JP Bold"/>
                <a:sym typeface="Noto Sans JP Bold"/>
              </a:rPr>
              <a:t>または</a:t>
            </a:r>
            <a:r>
              <a:rPr lang="en-US" altLang="ja-JP" sz="1200" dirty="0">
                <a:latin typeface="メイリオ" panose="020B0604030504040204" pitchFamily="50" charset="-128"/>
                <a:ea typeface="メイリオ" panose="020B0604030504040204" pitchFamily="50" charset="-128"/>
                <a:cs typeface="Noto Sans JP Bold"/>
                <a:sym typeface="Noto Sans JP Bold"/>
              </a:rPr>
              <a:t>FAX</a:t>
            </a:r>
            <a:r>
              <a:rPr lang="ja-JP" altLang="en-US" sz="1200" dirty="0">
                <a:latin typeface="メイリオ" panose="020B0604030504040204" pitchFamily="50" charset="-128"/>
                <a:ea typeface="メイリオ" panose="020B0604030504040204" pitchFamily="50" charset="-128"/>
                <a:cs typeface="Noto Sans JP Bold"/>
                <a:sym typeface="Noto Sans JP Bold"/>
              </a:rPr>
              <a:t>にてお申込みください</a:t>
            </a:r>
            <a:endParaRPr lang="en-US" sz="1200" dirty="0">
              <a:latin typeface="メイリオ" panose="020B0604030504040204" pitchFamily="50" charset="-128"/>
              <a:ea typeface="メイリオ" panose="020B0604030504040204" pitchFamily="50" charset="-128"/>
              <a:cs typeface="Noto Sans JP Bold"/>
              <a:sym typeface="Noto Sans JP Bold"/>
            </a:endParaRPr>
          </a:p>
        </p:txBody>
      </p:sp>
      <p:sp>
        <p:nvSpPr>
          <p:cNvPr id="43" name="TextBox 84">
            <a:extLst>
              <a:ext uri="{FF2B5EF4-FFF2-40B4-BE49-F238E27FC236}">
                <a16:creationId xmlns:a16="http://schemas.microsoft.com/office/drawing/2014/main" id="{2BBB60F4-4FD6-ACD9-4CD7-C8191360FE1C}"/>
              </a:ext>
            </a:extLst>
          </p:cNvPr>
          <p:cNvSpPr txBox="1"/>
          <p:nvPr/>
        </p:nvSpPr>
        <p:spPr>
          <a:xfrm>
            <a:off x="2711450" y="4025852"/>
            <a:ext cx="228917" cy="278923"/>
          </a:xfrm>
          <a:prstGeom prst="rect">
            <a:avLst/>
          </a:prstGeom>
        </p:spPr>
        <p:txBody>
          <a:bodyPr lIns="0" tIns="0" rIns="0" bIns="0" rtlCol="0" anchor="t">
            <a:spAutoFit/>
          </a:bodyPr>
          <a:lstStyle/>
          <a:p>
            <a:pPr algn="l">
              <a:lnSpc>
                <a:spcPts val="2100"/>
              </a:lnSpc>
              <a:spcBef>
                <a:spcPct val="0"/>
              </a:spcBef>
            </a:pPr>
            <a:r>
              <a:rPr lang="ja-JP" altLang="en-US" sz="2000" b="1" dirty="0">
                <a:solidFill>
                  <a:srgbClr val="404040"/>
                </a:solidFill>
                <a:latin typeface="メイリオ" panose="020B0604030504040204" pitchFamily="50" charset="-128"/>
                <a:ea typeface="メイリオ" panose="020B0604030504040204" pitchFamily="50" charset="-128"/>
                <a:cs typeface="Roboto Bold"/>
                <a:sym typeface="Roboto Bold"/>
              </a:rPr>
              <a:t>年</a:t>
            </a:r>
            <a:endParaRPr lang="en-US" sz="2000" b="1" dirty="0">
              <a:solidFill>
                <a:srgbClr val="404040"/>
              </a:solidFill>
              <a:latin typeface="メイリオ" panose="020B0604030504040204" pitchFamily="50" charset="-128"/>
              <a:ea typeface="メイリオ" panose="020B0604030504040204" pitchFamily="50" charset="-128"/>
              <a:cs typeface="Roboto Bold"/>
              <a:sym typeface="Roboto Bold"/>
            </a:endParaRPr>
          </a:p>
        </p:txBody>
      </p:sp>
    </p:spTree>
    <p:extLst>
      <p:ext uri="{BB962C8B-B14F-4D97-AF65-F5344CB8AC3E}">
        <p14:creationId xmlns:p14="http://schemas.microsoft.com/office/powerpoint/2010/main" val="49626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297</Words>
  <Application>Microsoft Office PowerPoint</Application>
  <PresentationFormat>ユーザー設定</PresentationFormat>
  <Paragraphs>46</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メイリオ</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暖色 シンプル 講座 申込用紙 A4チラシ</dc:title>
  <cp:lastModifiedBy>森山 圭</cp:lastModifiedBy>
  <cp:revision>12</cp:revision>
  <cp:lastPrinted>2025-11-18T11:05:40Z</cp:lastPrinted>
  <dcterms:created xsi:type="dcterms:W3CDTF">2006-08-16T00:00:00Z</dcterms:created>
  <dcterms:modified xsi:type="dcterms:W3CDTF">2026-01-08T07:20:45Z</dcterms:modified>
  <dc:identifier>DAG4YN5AKkc</dc:identifier>
</cp:coreProperties>
</file>